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Lst>
  <p:notesMasterIdLst>
    <p:notesMasterId r:id="rId41"/>
  </p:notesMasterIdLst>
  <p:sldIdLst>
    <p:sldId id="256" r:id="rId4"/>
    <p:sldId id="261" r:id="rId5"/>
    <p:sldId id="258" r:id="rId6"/>
    <p:sldId id="266" r:id="rId7"/>
    <p:sldId id="260" r:id="rId8"/>
    <p:sldId id="263" r:id="rId9"/>
    <p:sldId id="264" r:id="rId10"/>
    <p:sldId id="265" r:id="rId11"/>
    <p:sldId id="267" r:id="rId12"/>
    <p:sldId id="306" r:id="rId13"/>
    <p:sldId id="305" r:id="rId14"/>
    <p:sldId id="272" r:id="rId15"/>
    <p:sldId id="276" r:id="rId16"/>
    <p:sldId id="278" r:id="rId17"/>
    <p:sldId id="277" r:id="rId18"/>
    <p:sldId id="279" r:id="rId19"/>
    <p:sldId id="280" r:id="rId20"/>
    <p:sldId id="281" r:id="rId21"/>
    <p:sldId id="282" r:id="rId22"/>
    <p:sldId id="308" r:id="rId23"/>
    <p:sldId id="309" r:id="rId24"/>
    <p:sldId id="311" r:id="rId25"/>
    <p:sldId id="313" r:id="rId26"/>
    <p:sldId id="315" r:id="rId27"/>
    <p:sldId id="290" r:id="rId28"/>
    <p:sldId id="292" r:id="rId29"/>
    <p:sldId id="293" r:id="rId30"/>
    <p:sldId id="294" r:id="rId31"/>
    <p:sldId id="295" r:id="rId32"/>
    <p:sldId id="296" r:id="rId33"/>
    <p:sldId id="297" r:id="rId34"/>
    <p:sldId id="299" r:id="rId35"/>
    <p:sldId id="300" r:id="rId36"/>
    <p:sldId id="298" r:id="rId37"/>
    <p:sldId id="301" r:id="rId38"/>
    <p:sldId id="302" r:id="rId39"/>
    <p:sldId id="303"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737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8" d="100"/>
          <a:sy n="78" d="100"/>
        </p:scale>
        <p:origin x="-124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1404B2-A67E-43A9-BC56-962425A94E67}" type="datetimeFigureOut">
              <a:rPr lang="zh-CN" altLang="en-US" smtClean="0"/>
              <a:pPr/>
              <a:t>2017/4/18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0E0DD0-2F00-49AC-B1F7-F74284851B70}" type="slidenum">
              <a:rPr lang="zh-CN" altLang="en-US" smtClean="0"/>
              <a:pPr/>
              <a:t>‹#›</a:t>
            </a:fld>
            <a:endParaRPr lang="zh-CN" altLang="en-US"/>
          </a:p>
        </p:txBody>
      </p:sp>
    </p:spTree>
    <p:extLst>
      <p:ext uri="{BB962C8B-B14F-4D97-AF65-F5344CB8AC3E}">
        <p14:creationId xmlns:p14="http://schemas.microsoft.com/office/powerpoint/2010/main" xmlns="" val="38057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40E0DD0-2F00-49AC-B1F7-F74284851B70}" type="slidenum">
              <a:rPr lang="zh-CN" altLang="en-US" smtClean="0"/>
              <a:pPr/>
              <a:t>31</a:t>
            </a:fld>
            <a:endParaRPr lang="zh-CN" altLang="en-US"/>
          </a:p>
        </p:txBody>
      </p:sp>
    </p:spTree>
    <p:extLst>
      <p:ext uri="{BB962C8B-B14F-4D97-AF65-F5344CB8AC3E}">
        <p14:creationId xmlns:p14="http://schemas.microsoft.com/office/powerpoint/2010/main" xmlns="" val="208830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40E0DD0-2F00-49AC-B1F7-F74284851B70}" type="slidenum">
              <a:rPr lang="zh-CN" altLang="en-US" smtClean="0"/>
              <a:pPr/>
              <a:t>34</a:t>
            </a:fld>
            <a:endParaRPr lang="zh-CN" altLang="en-US"/>
          </a:p>
        </p:txBody>
      </p:sp>
    </p:spTree>
    <p:extLst>
      <p:ext uri="{BB962C8B-B14F-4D97-AF65-F5344CB8AC3E}">
        <p14:creationId xmlns:p14="http://schemas.microsoft.com/office/powerpoint/2010/main" xmlns="" val="372144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40E0DD0-2F00-49AC-B1F7-F74284851B70}" type="slidenum">
              <a:rPr lang="zh-CN" altLang="en-US" smtClean="0"/>
              <a:pPr/>
              <a:t>35</a:t>
            </a:fld>
            <a:endParaRPr lang="zh-CN" altLang="en-US"/>
          </a:p>
        </p:txBody>
      </p:sp>
    </p:spTree>
    <p:extLst>
      <p:ext uri="{BB962C8B-B14F-4D97-AF65-F5344CB8AC3E}">
        <p14:creationId xmlns:p14="http://schemas.microsoft.com/office/powerpoint/2010/main" xmlns="" val="316658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40E0DD0-2F00-49AC-B1F7-F74284851B70}" type="slidenum">
              <a:rPr lang="zh-CN" altLang="en-US" smtClean="0"/>
              <a:pPr/>
              <a:t>36</a:t>
            </a:fld>
            <a:endParaRPr lang="zh-CN" altLang="en-US"/>
          </a:p>
        </p:txBody>
      </p:sp>
    </p:spTree>
    <p:extLst>
      <p:ext uri="{BB962C8B-B14F-4D97-AF65-F5344CB8AC3E}">
        <p14:creationId xmlns:p14="http://schemas.microsoft.com/office/powerpoint/2010/main" xmlns="" val="400790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98597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9859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封面页">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1301354" y="2152742"/>
            <a:ext cx="6541294" cy="1892300"/>
          </a:xfrm>
          <a:prstGeom prst="rect">
            <a:avLst/>
          </a:prstGeom>
        </p:spPr>
        <p:txBody>
          <a:bodyPr/>
          <a:lstStyle>
            <a:lvl1pPr algn="ctr">
              <a:defRPr lang="zh-CN" altLang="en-US" sz="7200" b="1" dirty="0">
                <a:blipFill dpi="0" rotWithShape="1">
                  <a:blip r:embed="rId2"/>
                  <a:srcRect/>
                  <a:tile tx="0" ty="0" sx="100000" sy="100000" flip="none" algn="tl"/>
                </a:blipFill>
              </a:defRPr>
            </a:lvl1pPr>
          </a:lstStyle>
          <a:p>
            <a:pPr marL="0" lvl="0" indent="0" algn="ctr">
              <a:buNone/>
            </a:pPr>
            <a:endParaRPr lang="zh-CN" altLang="en-US" dirty="0"/>
          </a:p>
        </p:txBody>
      </p:sp>
      <p:sp>
        <p:nvSpPr>
          <p:cNvPr id="10" name="文本占位符 4"/>
          <p:cNvSpPr>
            <a:spLocks noGrp="1"/>
          </p:cNvSpPr>
          <p:nvPr>
            <p:ph type="body" sz="quarter" idx="12"/>
          </p:nvPr>
        </p:nvSpPr>
        <p:spPr>
          <a:xfrm>
            <a:off x="3278702" y="1397643"/>
            <a:ext cx="2586596" cy="535531"/>
          </a:xfrm>
          <a:prstGeom prst="rect">
            <a:avLst/>
          </a:prstGeom>
        </p:spPr>
        <p:txBody>
          <a:bodyPr wrap="square">
            <a:spAutoFit/>
          </a:bodyPr>
          <a:lstStyle>
            <a:lvl1pPr marL="0" indent="0" algn="ctr">
              <a:buNone/>
              <a:defRPr lang="zh-CN" altLang="en-US" sz="3200" dirty="0"/>
            </a:lvl1pPr>
          </a:lstStyle>
          <a:p>
            <a:pPr marL="0" lvl="0" algn="ctr" defTabSz="914377"/>
            <a:endParaRPr lang="zh-CN" altLang="en-US" dirty="0"/>
          </a:p>
        </p:txBody>
      </p:sp>
      <p:sp>
        <p:nvSpPr>
          <p:cNvPr id="16" name="文本占位符 4"/>
          <p:cNvSpPr>
            <a:spLocks noGrp="1"/>
          </p:cNvSpPr>
          <p:nvPr>
            <p:ph type="body" sz="quarter" idx="13"/>
          </p:nvPr>
        </p:nvSpPr>
        <p:spPr>
          <a:xfrm>
            <a:off x="2728912" y="4349277"/>
            <a:ext cx="3686177" cy="313932"/>
          </a:xfrm>
          <a:prstGeom prst="rect">
            <a:avLst/>
          </a:prstGeom>
          <a:solidFill>
            <a:schemeClr val="tx1">
              <a:lumMod val="75000"/>
              <a:lumOff val="25000"/>
            </a:schemeClr>
          </a:solidFill>
        </p:spPr>
        <p:txBody>
          <a:bodyPr/>
          <a:lstStyle>
            <a:lvl1pPr marL="0" indent="0" algn="ctr">
              <a:buNone/>
              <a:defRPr lang="zh-CN" altLang="en-US" sz="1600" baseline="0" dirty="0">
                <a:solidFill>
                  <a:schemeClr val="bg1"/>
                </a:solidFill>
                <a:cs typeface="+mn-ea"/>
              </a:defRPr>
            </a:lvl1pPr>
          </a:lstStyle>
          <a:p>
            <a:pPr marL="228600" lvl="0" indent="-228600" algn="ctr"/>
            <a:endParaRPr lang="zh-CN" altLang="en-US" dirty="0"/>
          </a:p>
        </p:txBody>
      </p:sp>
      <p:sp>
        <p:nvSpPr>
          <p:cNvPr id="17" name="文本占位符 4"/>
          <p:cNvSpPr>
            <a:spLocks noGrp="1"/>
          </p:cNvSpPr>
          <p:nvPr>
            <p:ph type="body" sz="quarter" idx="14"/>
          </p:nvPr>
        </p:nvSpPr>
        <p:spPr>
          <a:xfrm>
            <a:off x="2728912" y="4700503"/>
            <a:ext cx="3686177" cy="313932"/>
          </a:xfrm>
          <a:prstGeom prst="rect">
            <a:avLst/>
          </a:prstGeom>
          <a:solidFill>
            <a:schemeClr val="tx1">
              <a:lumMod val="75000"/>
              <a:lumOff val="25000"/>
            </a:schemeClr>
          </a:solidFill>
        </p:spPr>
        <p:txBody>
          <a:bodyPr/>
          <a:lstStyle>
            <a:lvl1pPr marL="0" indent="0" algn="ctr">
              <a:buNone/>
              <a:defRPr lang="zh-CN" altLang="en-US" sz="1600" baseline="0" dirty="0">
                <a:solidFill>
                  <a:schemeClr val="bg1"/>
                </a:solidFill>
                <a:cs typeface="+mn-ea"/>
              </a:defRPr>
            </a:lvl1pPr>
          </a:lstStyle>
          <a:p>
            <a:pPr marL="228600" lvl="0" indent="-228600" algn="ctr"/>
            <a:endParaRPr lang="zh-CN" altLang="en-US" dirty="0"/>
          </a:p>
        </p:txBody>
      </p:sp>
      <p:sp>
        <p:nvSpPr>
          <p:cNvPr id="22" name="矩形 21"/>
          <p:cNvSpPr/>
          <p:nvPr userDrawn="1"/>
        </p:nvSpPr>
        <p:spPr>
          <a:xfrm rot="5400000">
            <a:off x="4333875" y="2047875"/>
            <a:ext cx="457200" cy="9163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86374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三项目录">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026" name="Picture 2" descr="http://dc.office.msn.com.cn/t/83/E048C0F1BEBFCE34915F37209150FDFE.jpg"/>
          <p:cNvPicPr>
            <a:picLocks noChangeAspect="1" noChangeArrowheads="1"/>
          </p:cNvPicPr>
          <p:nvPr userDrawn="1"/>
        </p:nvPicPr>
        <p:blipFill rotWithShape="1">
          <a:blip r:embed="rId2">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t="18361" b="31653"/>
          <a:stretch/>
        </p:blipFill>
        <p:spPr bwMode="auto">
          <a:xfrm>
            <a:off x="0" y="1899"/>
            <a:ext cx="9144000" cy="34271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userDrawn="1"/>
        </p:nvSpPr>
        <p:spPr>
          <a:xfrm rot="5400000">
            <a:off x="4333875" y="2047875"/>
            <a:ext cx="457200" cy="9163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userDrawn="1"/>
        </p:nvSpPr>
        <p:spPr>
          <a:xfrm>
            <a:off x="762000" y="1485900"/>
            <a:ext cx="2914650" cy="3886200"/>
          </a:xfrm>
          <a:prstGeom prst="ellipse">
            <a:avLst/>
          </a:prstGeom>
          <a:ln w="1174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5"/>
          <p:cNvSpPr>
            <a:spLocks noGrp="1"/>
          </p:cNvSpPr>
          <p:nvPr>
            <p:ph type="body" sz="quarter" idx="10" hasCustomPrompt="1"/>
          </p:nvPr>
        </p:nvSpPr>
        <p:spPr>
          <a:xfrm>
            <a:off x="1486099" y="2862794"/>
            <a:ext cx="1466453" cy="914400"/>
          </a:xfrm>
          <a:prstGeom prst="rect">
            <a:avLst/>
          </a:prstGeom>
          <a:noFill/>
        </p:spPr>
        <p:txBody>
          <a:bodyPr/>
          <a:lstStyle>
            <a:lvl1pPr marL="0" indent="0" algn="ctr">
              <a:buNone/>
              <a:defRPr sz="6000" b="1">
                <a:solidFill>
                  <a:schemeClr val="bg1"/>
                </a:solidFill>
              </a:defRPr>
            </a:lvl1pPr>
          </a:lstStyle>
          <a:p>
            <a:pPr lvl="0"/>
            <a:r>
              <a:rPr lang="zh-CN" altLang="en-US" dirty="0"/>
              <a:t>目录</a:t>
            </a:r>
          </a:p>
        </p:txBody>
      </p:sp>
      <p:sp>
        <p:nvSpPr>
          <p:cNvPr id="8" name="文本占位符 7"/>
          <p:cNvSpPr>
            <a:spLocks noGrp="1"/>
          </p:cNvSpPr>
          <p:nvPr>
            <p:ph type="body" sz="quarter" idx="11"/>
          </p:nvPr>
        </p:nvSpPr>
        <p:spPr>
          <a:xfrm>
            <a:off x="3933824" y="3991506"/>
            <a:ext cx="2378243" cy="466195"/>
          </a:xfrm>
          <a:prstGeom prst="rect">
            <a:avLst/>
          </a:prstGeom>
        </p:spPr>
        <p:txBody>
          <a:bodyPr/>
          <a:lstStyle>
            <a:lvl1pPr marL="0" indent="0">
              <a:buNone/>
              <a:defRPr/>
            </a:lvl1pPr>
          </a:lstStyle>
          <a:p>
            <a:pPr lvl="0"/>
            <a:endParaRPr lang="zh-CN" altLang="en-US" dirty="0"/>
          </a:p>
        </p:txBody>
      </p:sp>
      <p:sp>
        <p:nvSpPr>
          <p:cNvPr id="10" name="文本占位符 7"/>
          <p:cNvSpPr>
            <a:spLocks noGrp="1"/>
          </p:cNvSpPr>
          <p:nvPr>
            <p:ph type="body" sz="quarter" idx="12"/>
          </p:nvPr>
        </p:nvSpPr>
        <p:spPr>
          <a:xfrm>
            <a:off x="6508582" y="3991506"/>
            <a:ext cx="2378243" cy="466195"/>
          </a:xfrm>
          <a:prstGeom prst="rect">
            <a:avLst/>
          </a:prstGeom>
        </p:spPr>
        <p:txBody>
          <a:bodyPr/>
          <a:lstStyle>
            <a:lvl1pPr marL="0" indent="0">
              <a:buNone/>
              <a:defRPr/>
            </a:lvl1pPr>
          </a:lstStyle>
          <a:p>
            <a:pPr lvl="0"/>
            <a:endParaRPr lang="zh-CN" altLang="en-US" dirty="0"/>
          </a:p>
        </p:txBody>
      </p:sp>
      <p:sp>
        <p:nvSpPr>
          <p:cNvPr id="11" name="文本占位符 7"/>
          <p:cNvSpPr>
            <a:spLocks noGrp="1"/>
          </p:cNvSpPr>
          <p:nvPr>
            <p:ph type="body" sz="quarter" idx="13"/>
          </p:nvPr>
        </p:nvSpPr>
        <p:spPr>
          <a:xfrm>
            <a:off x="3933824" y="5033755"/>
            <a:ext cx="2378243" cy="466195"/>
          </a:xfrm>
          <a:prstGeom prst="rect">
            <a:avLst/>
          </a:prstGeom>
        </p:spPr>
        <p:txBody>
          <a:bodyPr/>
          <a:lstStyle>
            <a:lvl1pPr marL="0" indent="0">
              <a:buNone/>
              <a:defRPr/>
            </a:lvl1pPr>
          </a:lstStyle>
          <a:p>
            <a:pPr lvl="0"/>
            <a:endParaRPr lang="zh-CN" altLang="en-US" dirty="0"/>
          </a:p>
        </p:txBody>
      </p:sp>
    </p:spTree>
    <p:extLst>
      <p:ext uri="{BB962C8B-B14F-4D97-AF65-F5344CB8AC3E}">
        <p14:creationId xmlns:p14="http://schemas.microsoft.com/office/powerpoint/2010/main" xmlns="" val="2768832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四项目录">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026" name="Picture 2" descr="http://dc.office.msn.com.cn/t/83/E048C0F1BEBFCE34915F37209150FDFE.jpg"/>
          <p:cNvPicPr>
            <a:picLocks noChangeAspect="1" noChangeArrowheads="1"/>
          </p:cNvPicPr>
          <p:nvPr userDrawn="1"/>
        </p:nvPicPr>
        <p:blipFill rotWithShape="1">
          <a:blip r:embed="rId2">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t="18361" b="31653"/>
          <a:stretch/>
        </p:blipFill>
        <p:spPr bwMode="auto">
          <a:xfrm>
            <a:off x="0" y="1899"/>
            <a:ext cx="9144000" cy="34271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userDrawn="1"/>
        </p:nvSpPr>
        <p:spPr>
          <a:xfrm rot="5400000">
            <a:off x="4333875" y="2047875"/>
            <a:ext cx="457200" cy="9163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userDrawn="1"/>
        </p:nvSpPr>
        <p:spPr>
          <a:xfrm>
            <a:off x="762000" y="1485900"/>
            <a:ext cx="2914650" cy="3886200"/>
          </a:xfrm>
          <a:prstGeom prst="ellipse">
            <a:avLst/>
          </a:prstGeom>
          <a:ln w="1174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5"/>
          <p:cNvSpPr>
            <a:spLocks noGrp="1"/>
          </p:cNvSpPr>
          <p:nvPr>
            <p:ph type="body" sz="quarter" idx="10" hasCustomPrompt="1"/>
          </p:nvPr>
        </p:nvSpPr>
        <p:spPr>
          <a:xfrm>
            <a:off x="1486099" y="2862794"/>
            <a:ext cx="1466453" cy="914400"/>
          </a:xfrm>
          <a:prstGeom prst="rect">
            <a:avLst/>
          </a:prstGeom>
          <a:noFill/>
        </p:spPr>
        <p:txBody>
          <a:bodyPr/>
          <a:lstStyle>
            <a:lvl1pPr marL="0" indent="0" algn="ctr">
              <a:buNone/>
              <a:defRPr sz="6000" b="1">
                <a:solidFill>
                  <a:schemeClr val="bg1"/>
                </a:solidFill>
              </a:defRPr>
            </a:lvl1pPr>
          </a:lstStyle>
          <a:p>
            <a:pPr lvl="0"/>
            <a:r>
              <a:rPr lang="zh-CN" altLang="en-US" dirty="0"/>
              <a:t>目录</a:t>
            </a:r>
          </a:p>
        </p:txBody>
      </p:sp>
      <p:sp>
        <p:nvSpPr>
          <p:cNvPr id="8" name="文本占位符 7"/>
          <p:cNvSpPr>
            <a:spLocks noGrp="1"/>
          </p:cNvSpPr>
          <p:nvPr>
            <p:ph type="body" sz="quarter" idx="11"/>
          </p:nvPr>
        </p:nvSpPr>
        <p:spPr>
          <a:xfrm>
            <a:off x="3933824" y="3991506"/>
            <a:ext cx="2378243" cy="466195"/>
          </a:xfrm>
          <a:prstGeom prst="rect">
            <a:avLst/>
          </a:prstGeom>
        </p:spPr>
        <p:txBody>
          <a:bodyPr/>
          <a:lstStyle>
            <a:lvl1pPr marL="0" indent="0">
              <a:buNone/>
              <a:defRPr/>
            </a:lvl1pPr>
          </a:lstStyle>
          <a:p>
            <a:pPr lvl="0"/>
            <a:endParaRPr lang="zh-CN" altLang="en-US" dirty="0"/>
          </a:p>
        </p:txBody>
      </p:sp>
      <p:sp>
        <p:nvSpPr>
          <p:cNvPr id="10" name="文本占位符 7"/>
          <p:cNvSpPr>
            <a:spLocks noGrp="1"/>
          </p:cNvSpPr>
          <p:nvPr>
            <p:ph type="body" sz="quarter" idx="12"/>
          </p:nvPr>
        </p:nvSpPr>
        <p:spPr>
          <a:xfrm>
            <a:off x="6508582" y="3991506"/>
            <a:ext cx="2378243" cy="466195"/>
          </a:xfrm>
          <a:prstGeom prst="rect">
            <a:avLst/>
          </a:prstGeom>
        </p:spPr>
        <p:txBody>
          <a:bodyPr/>
          <a:lstStyle>
            <a:lvl1pPr marL="0" indent="0">
              <a:buNone/>
              <a:defRPr/>
            </a:lvl1pPr>
          </a:lstStyle>
          <a:p>
            <a:pPr lvl="0"/>
            <a:endParaRPr lang="zh-CN" altLang="en-US" dirty="0"/>
          </a:p>
        </p:txBody>
      </p:sp>
      <p:sp>
        <p:nvSpPr>
          <p:cNvPr id="11" name="文本占位符 7"/>
          <p:cNvSpPr>
            <a:spLocks noGrp="1"/>
          </p:cNvSpPr>
          <p:nvPr>
            <p:ph type="body" sz="quarter" idx="13"/>
          </p:nvPr>
        </p:nvSpPr>
        <p:spPr>
          <a:xfrm>
            <a:off x="3933824" y="5033755"/>
            <a:ext cx="2378243" cy="466195"/>
          </a:xfrm>
          <a:prstGeom prst="rect">
            <a:avLst/>
          </a:prstGeom>
        </p:spPr>
        <p:txBody>
          <a:bodyPr/>
          <a:lstStyle>
            <a:lvl1pPr marL="0" indent="0">
              <a:buNone/>
              <a:defRPr/>
            </a:lvl1pPr>
          </a:lstStyle>
          <a:p>
            <a:pPr lvl="0"/>
            <a:endParaRPr lang="zh-CN" altLang="en-US" dirty="0"/>
          </a:p>
        </p:txBody>
      </p:sp>
      <p:sp>
        <p:nvSpPr>
          <p:cNvPr id="12" name="文本占位符 7"/>
          <p:cNvSpPr>
            <a:spLocks noGrp="1"/>
          </p:cNvSpPr>
          <p:nvPr>
            <p:ph type="body" sz="quarter" idx="14"/>
          </p:nvPr>
        </p:nvSpPr>
        <p:spPr>
          <a:xfrm>
            <a:off x="6508582" y="5033755"/>
            <a:ext cx="2378243" cy="466195"/>
          </a:xfrm>
          <a:prstGeom prst="rect">
            <a:avLst/>
          </a:prstGeom>
        </p:spPr>
        <p:txBody>
          <a:bodyPr/>
          <a:lstStyle>
            <a:lvl1pPr marL="0" indent="0">
              <a:buNone/>
              <a:defRPr/>
            </a:lvl1pPr>
          </a:lstStyle>
          <a:p>
            <a:pPr lvl="0"/>
            <a:endParaRPr lang="zh-CN" altLang="en-US" dirty="0"/>
          </a:p>
        </p:txBody>
      </p:sp>
    </p:spTree>
    <p:extLst>
      <p:ext uri="{BB962C8B-B14F-4D97-AF65-F5344CB8AC3E}">
        <p14:creationId xmlns:p14="http://schemas.microsoft.com/office/powerpoint/2010/main" xmlns="" val="2338422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五项目录">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026" name="Picture 2" descr="http://dc.office.msn.com.cn/t/83/E048C0F1BEBFCE34915F37209150FDFE.jpg"/>
          <p:cNvPicPr>
            <a:picLocks noChangeAspect="1" noChangeArrowheads="1"/>
          </p:cNvPicPr>
          <p:nvPr userDrawn="1"/>
        </p:nvPicPr>
        <p:blipFill rotWithShape="1">
          <a:blip r:embed="rId2">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t="18361" b="31653"/>
          <a:stretch/>
        </p:blipFill>
        <p:spPr bwMode="auto">
          <a:xfrm>
            <a:off x="0" y="1899"/>
            <a:ext cx="9144000" cy="34271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userDrawn="1"/>
        </p:nvSpPr>
        <p:spPr>
          <a:xfrm rot="5400000">
            <a:off x="4333875" y="2047875"/>
            <a:ext cx="457200" cy="9163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userDrawn="1"/>
        </p:nvSpPr>
        <p:spPr>
          <a:xfrm>
            <a:off x="762000" y="1485900"/>
            <a:ext cx="2914650" cy="3886200"/>
          </a:xfrm>
          <a:prstGeom prst="ellipse">
            <a:avLst/>
          </a:prstGeom>
          <a:ln w="1174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7"/>
          <p:cNvSpPr>
            <a:spLocks noGrp="1"/>
          </p:cNvSpPr>
          <p:nvPr>
            <p:ph type="body" sz="quarter" idx="11"/>
          </p:nvPr>
        </p:nvSpPr>
        <p:spPr>
          <a:xfrm>
            <a:off x="3933824" y="3991505"/>
            <a:ext cx="2378243" cy="466195"/>
          </a:xfrm>
          <a:prstGeom prst="rect">
            <a:avLst/>
          </a:prstGeom>
        </p:spPr>
        <p:txBody>
          <a:bodyPr/>
          <a:lstStyle>
            <a:lvl1pPr marL="0" indent="0">
              <a:buNone/>
              <a:defRPr/>
            </a:lvl1pPr>
          </a:lstStyle>
          <a:p>
            <a:pPr lvl="0"/>
            <a:endParaRPr lang="zh-CN" altLang="en-US" dirty="0"/>
          </a:p>
        </p:txBody>
      </p:sp>
      <p:sp>
        <p:nvSpPr>
          <p:cNvPr id="7" name="文本占位符 7"/>
          <p:cNvSpPr>
            <a:spLocks noGrp="1"/>
          </p:cNvSpPr>
          <p:nvPr>
            <p:ph type="body" sz="quarter" idx="12"/>
          </p:nvPr>
        </p:nvSpPr>
        <p:spPr>
          <a:xfrm>
            <a:off x="6508582" y="3991505"/>
            <a:ext cx="2378243" cy="466195"/>
          </a:xfrm>
          <a:prstGeom prst="rect">
            <a:avLst/>
          </a:prstGeom>
        </p:spPr>
        <p:txBody>
          <a:bodyPr/>
          <a:lstStyle>
            <a:lvl1pPr marL="0" indent="0">
              <a:buNone/>
              <a:defRPr/>
            </a:lvl1pPr>
          </a:lstStyle>
          <a:p>
            <a:pPr lvl="0"/>
            <a:endParaRPr lang="zh-CN" altLang="en-US" dirty="0"/>
          </a:p>
        </p:txBody>
      </p:sp>
      <p:sp>
        <p:nvSpPr>
          <p:cNvPr id="8" name="文本占位符 7"/>
          <p:cNvSpPr>
            <a:spLocks noGrp="1"/>
          </p:cNvSpPr>
          <p:nvPr>
            <p:ph type="body" sz="quarter" idx="13"/>
          </p:nvPr>
        </p:nvSpPr>
        <p:spPr>
          <a:xfrm>
            <a:off x="3933824" y="5357775"/>
            <a:ext cx="2378243" cy="466195"/>
          </a:xfrm>
          <a:prstGeom prst="rect">
            <a:avLst/>
          </a:prstGeom>
        </p:spPr>
        <p:txBody>
          <a:bodyPr/>
          <a:lstStyle>
            <a:lvl1pPr marL="0" indent="0">
              <a:buNone/>
              <a:defRPr/>
            </a:lvl1pPr>
          </a:lstStyle>
          <a:p>
            <a:pPr lvl="0"/>
            <a:endParaRPr lang="zh-CN" altLang="en-US" dirty="0"/>
          </a:p>
        </p:txBody>
      </p:sp>
      <p:sp>
        <p:nvSpPr>
          <p:cNvPr id="10" name="文本占位符 7"/>
          <p:cNvSpPr>
            <a:spLocks noGrp="1"/>
          </p:cNvSpPr>
          <p:nvPr>
            <p:ph type="body" sz="quarter" idx="15"/>
          </p:nvPr>
        </p:nvSpPr>
        <p:spPr>
          <a:xfrm>
            <a:off x="3933824" y="4674640"/>
            <a:ext cx="2378243" cy="466195"/>
          </a:xfrm>
          <a:prstGeom prst="rect">
            <a:avLst/>
          </a:prstGeom>
        </p:spPr>
        <p:txBody>
          <a:bodyPr/>
          <a:lstStyle>
            <a:lvl1pPr marL="0" indent="0">
              <a:buNone/>
              <a:defRPr/>
            </a:lvl1pPr>
          </a:lstStyle>
          <a:p>
            <a:pPr lvl="0"/>
            <a:endParaRPr lang="zh-CN" altLang="en-US" dirty="0"/>
          </a:p>
        </p:txBody>
      </p:sp>
      <p:sp>
        <p:nvSpPr>
          <p:cNvPr id="11" name="文本占位符 7"/>
          <p:cNvSpPr>
            <a:spLocks noGrp="1"/>
          </p:cNvSpPr>
          <p:nvPr>
            <p:ph type="body" sz="quarter" idx="16"/>
          </p:nvPr>
        </p:nvSpPr>
        <p:spPr>
          <a:xfrm>
            <a:off x="6508582" y="4674640"/>
            <a:ext cx="2378243" cy="466195"/>
          </a:xfrm>
          <a:prstGeom prst="rect">
            <a:avLst/>
          </a:prstGeom>
        </p:spPr>
        <p:txBody>
          <a:bodyPr/>
          <a:lstStyle>
            <a:lvl1pPr marL="0" indent="0">
              <a:buNone/>
              <a:defRPr/>
            </a:lvl1pPr>
          </a:lstStyle>
          <a:p>
            <a:pPr lvl="0"/>
            <a:endParaRPr lang="zh-CN" altLang="en-US" dirty="0"/>
          </a:p>
        </p:txBody>
      </p:sp>
      <p:sp>
        <p:nvSpPr>
          <p:cNvPr id="14" name="文本占位符 5"/>
          <p:cNvSpPr>
            <a:spLocks noGrp="1"/>
          </p:cNvSpPr>
          <p:nvPr>
            <p:ph type="body" sz="quarter" idx="10" hasCustomPrompt="1"/>
          </p:nvPr>
        </p:nvSpPr>
        <p:spPr>
          <a:xfrm>
            <a:off x="1486099" y="2862794"/>
            <a:ext cx="1466453" cy="914400"/>
          </a:xfrm>
          <a:prstGeom prst="rect">
            <a:avLst/>
          </a:prstGeom>
          <a:noFill/>
        </p:spPr>
        <p:txBody>
          <a:bodyPr/>
          <a:lstStyle>
            <a:lvl1pPr marL="0" indent="0" algn="ctr">
              <a:buNone/>
              <a:defRPr sz="6000" b="1">
                <a:solidFill>
                  <a:schemeClr val="bg1"/>
                </a:solidFill>
              </a:defRPr>
            </a:lvl1pPr>
          </a:lstStyle>
          <a:p>
            <a:pPr lvl="0"/>
            <a:r>
              <a:rPr lang="zh-CN" altLang="en-US" dirty="0"/>
              <a:t>目录</a:t>
            </a:r>
          </a:p>
        </p:txBody>
      </p:sp>
    </p:spTree>
    <p:extLst>
      <p:ext uri="{BB962C8B-B14F-4D97-AF65-F5344CB8AC3E}">
        <p14:creationId xmlns:p14="http://schemas.microsoft.com/office/powerpoint/2010/main" xmlns="" val="3953280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六项目录">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026" name="Picture 2" descr="http://dc.office.msn.com.cn/t/83/E048C0F1BEBFCE34915F37209150FDFE.jpg"/>
          <p:cNvPicPr>
            <a:picLocks noChangeAspect="1" noChangeArrowheads="1"/>
          </p:cNvPicPr>
          <p:nvPr userDrawn="1"/>
        </p:nvPicPr>
        <p:blipFill rotWithShape="1">
          <a:blip r:embed="rId2">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t="18361" b="31653"/>
          <a:stretch/>
        </p:blipFill>
        <p:spPr bwMode="auto">
          <a:xfrm>
            <a:off x="0" y="1899"/>
            <a:ext cx="9144000" cy="34271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userDrawn="1"/>
        </p:nvSpPr>
        <p:spPr>
          <a:xfrm rot="5400000">
            <a:off x="4333875" y="2047875"/>
            <a:ext cx="457200" cy="9163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userDrawn="1"/>
        </p:nvSpPr>
        <p:spPr>
          <a:xfrm>
            <a:off x="762000" y="1485900"/>
            <a:ext cx="2914650" cy="3886200"/>
          </a:xfrm>
          <a:prstGeom prst="ellipse">
            <a:avLst/>
          </a:prstGeom>
          <a:ln w="1174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7"/>
          <p:cNvSpPr>
            <a:spLocks noGrp="1"/>
          </p:cNvSpPr>
          <p:nvPr>
            <p:ph type="body" sz="quarter" idx="11"/>
          </p:nvPr>
        </p:nvSpPr>
        <p:spPr>
          <a:xfrm>
            <a:off x="3933824" y="3991505"/>
            <a:ext cx="2378243" cy="466195"/>
          </a:xfrm>
          <a:prstGeom prst="rect">
            <a:avLst/>
          </a:prstGeom>
        </p:spPr>
        <p:txBody>
          <a:bodyPr/>
          <a:lstStyle>
            <a:lvl1pPr marL="0" indent="0">
              <a:buNone/>
              <a:defRPr/>
            </a:lvl1pPr>
          </a:lstStyle>
          <a:p>
            <a:pPr lvl="0"/>
            <a:endParaRPr lang="zh-CN" altLang="en-US" dirty="0"/>
          </a:p>
        </p:txBody>
      </p:sp>
      <p:sp>
        <p:nvSpPr>
          <p:cNvPr id="7" name="文本占位符 7"/>
          <p:cNvSpPr>
            <a:spLocks noGrp="1"/>
          </p:cNvSpPr>
          <p:nvPr>
            <p:ph type="body" sz="quarter" idx="12"/>
          </p:nvPr>
        </p:nvSpPr>
        <p:spPr>
          <a:xfrm>
            <a:off x="6508582" y="3991505"/>
            <a:ext cx="2378243" cy="466195"/>
          </a:xfrm>
          <a:prstGeom prst="rect">
            <a:avLst/>
          </a:prstGeom>
        </p:spPr>
        <p:txBody>
          <a:bodyPr/>
          <a:lstStyle>
            <a:lvl1pPr marL="0" indent="0">
              <a:buNone/>
              <a:defRPr/>
            </a:lvl1pPr>
          </a:lstStyle>
          <a:p>
            <a:pPr lvl="0"/>
            <a:endParaRPr lang="zh-CN" altLang="en-US" dirty="0"/>
          </a:p>
        </p:txBody>
      </p:sp>
      <p:sp>
        <p:nvSpPr>
          <p:cNvPr id="8" name="文本占位符 7"/>
          <p:cNvSpPr>
            <a:spLocks noGrp="1"/>
          </p:cNvSpPr>
          <p:nvPr>
            <p:ph type="body" sz="quarter" idx="13"/>
          </p:nvPr>
        </p:nvSpPr>
        <p:spPr>
          <a:xfrm>
            <a:off x="3933824" y="5357775"/>
            <a:ext cx="2378243" cy="466195"/>
          </a:xfrm>
          <a:prstGeom prst="rect">
            <a:avLst/>
          </a:prstGeom>
        </p:spPr>
        <p:txBody>
          <a:bodyPr/>
          <a:lstStyle>
            <a:lvl1pPr marL="0" indent="0">
              <a:buNone/>
              <a:defRPr/>
            </a:lvl1pPr>
          </a:lstStyle>
          <a:p>
            <a:pPr lvl="0"/>
            <a:endParaRPr lang="zh-CN" altLang="en-US" dirty="0"/>
          </a:p>
        </p:txBody>
      </p:sp>
      <p:sp>
        <p:nvSpPr>
          <p:cNvPr id="9" name="文本占位符 7"/>
          <p:cNvSpPr>
            <a:spLocks noGrp="1"/>
          </p:cNvSpPr>
          <p:nvPr>
            <p:ph type="body" sz="quarter" idx="14"/>
          </p:nvPr>
        </p:nvSpPr>
        <p:spPr>
          <a:xfrm>
            <a:off x="6508582" y="5357775"/>
            <a:ext cx="2378243" cy="466195"/>
          </a:xfrm>
          <a:prstGeom prst="rect">
            <a:avLst/>
          </a:prstGeom>
        </p:spPr>
        <p:txBody>
          <a:bodyPr/>
          <a:lstStyle>
            <a:lvl1pPr marL="0" indent="0">
              <a:buNone/>
              <a:defRPr/>
            </a:lvl1pPr>
          </a:lstStyle>
          <a:p>
            <a:pPr lvl="0"/>
            <a:endParaRPr lang="zh-CN" altLang="en-US" dirty="0"/>
          </a:p>
        </p:txBody>
      </p:sp>
      <p:sp>
        <p:nvSpPr>
          <p:cNvPr id="10" name="文本占位符 7"/>
          <p:cNvSpPr>
            <a:spLocks noGrp="1"/>
          </p:cNvSpPr>
          <p:nvPr>
            <p:ph type="body" sz="quarter" idx="15"/>
          </p:nvPr>
        </p:nvSpPr>
        <p:spPr>
          <a:xfrm>
            <a:off x="3933824" y="4674640"/>
            <a:ext cx="2378243" cy="466195"/>
          </a:xfrm>
          <a:prstGeom prst="rect">
            <a:avLst/>
          </a:prstGeom>
        </p:spPr>
        <p:txBody>
          <a:bodyPr/>
          <a:lstStyle>
            <a:lvl1pPr marL="0" indent="0">
              <a:buNone/>
              <a:defRPr/>
            </a:lvl1pPr>
          </a:lstStyle>
          <a:p>
            <a:pPr lvl="0"/>
            <a:endParaRPr lang="zh-CN" altLang="en-US" dirty="0"/>
          </a:p>
        </p:txBody>
      </p:sp>
      <p:sp>
        <p:nvSpPr>
          <p:cNvPr id="11" name="文本占位符 7"/>
          <p:cNvSpPr>
            <a:spLocks noGrp="1"/>
          </p:cNvSpPr>
          <p:nvPr>
            <p:ph type="body" sz="quarter" idx="16"/>
          </p:nvPr>
        </p:nvSpPr>
        <p:spPr>
          <a:xfrm>
            <a:off x="6508582" y="4674640"/>
            <a:ext cx="2378243" cy="466195"/>
          </a:xfrm>
          <a:prstGeom prst="rect">
            <a:avLst/>
          </a:prstGeom>
        </p:spPr>
        <p:txBody>
          <a:bodyPr/>
          <a:lstStyle>
            <a:lvl1pPr marL="0" indent="0">
              <a:buNone/>
              <a:defRPr/>
            </a:lvl1pPr>
          </a:lstStyle>
          <a:p>
            <a:pPr lvl="0"/>
            <a:endParaRPr lang="zh-CN" altLang="en-US" dirty="0"/>
          </a:p>
        </p:txBody>
      </p:sp>
      <p:sp>
        <p:nvSpPr>
          <p:cNvPr id="14" name="文本占位符 5"/>
          <p:cNvSpPr>
            <a:spLocks noGrp="1"/>
          </p:cNvSpPr>
          <p:nvPr>
            <p:ph type="body" sz="quarter" idx="10" hasCustomPrompt="1"/>
          </p:nvPr>
        </p:nvSpPr>
        <p:spPr>
          <a:xfrm>
            <a:off x="1486099" y="2862794"/>
            <a:ext cx="1466453" cy="914400"/>
          </a:xfrm>
          <a:prstGeom prst="rect">
            <a:avLst/>
          </a:prstGeom>
          <a:noFill/>
        </p:spPr>
        <p:txBody>
          <a:bodyPr/>
          <a:lstStyle>
            <a:lvl1pPr marL="0" indent="0" algn="ctr">
              <a:buNone/>
              <a:defRPr sz="6000" b="1">
                <a:solidFill>
                  <a:schemeClr val="bg1"/>
                </a:solidFill>
              </a:defRPr>
            </a:lvl1pPr>
          </a:lstStyle>
          <a:p>
            <a:pPr lvl="0"/>
            <a:r>
              <a:rPr lang="zh-CN" altLang="en-US" dirty="0"/>
              <a:t>目录</a:t>
            </a:r>
          </a:p>
        </p:txBody>
      </p:sp>
    </p:spTree>
    <p:extLst>
      <p:ext uri="{BB962C8B-B14F-4D97-AF65-F5344CB8AC3E}">
        <p14:creationId xmlns:p14="http://schemas.microsoft.com/office/powerpoint/2010/main" xmlns="" val="1635701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副标题页">
    <p:bg bwMode="auto">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609600" y="0"/>
            <a:ext cx="1485900" cy="332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rot="5400000">
            <a:off x="4333875" y="2047875"/>
            <a:ext cx="457200" cy="9163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5"/>
          <p:cNvSpPr>
            <a:spLocks noGrp="1"/>
          </p:cNvSpPr>
          <p:nvPr>
            <p:ph type="body" sz="quarter" idx="10" hasCustomPrompt="1"/>
          </p:nvPr>
        </p:nvSpPr>
        <p:spPr>
          <a:xfrm>
            <a:off x="609600" y="2405594"/>
            <a:ext cx="1466453" cy="914400"/>
          </a:xfrm>
          <a:prstGeom prst="rect">
            <a:avLst/>
          </a:prstGeom>
          <a:noFill/>
        </p:spPr>
        <p:txBody>
          <a:bodyPr/>
          <a:lstStyle>
            <a:lvl1pPr marL="0" indent="0" algn="ctr">
              <a:buNone/>
              <a:defRPr sz="6000" b="1">
                <a:solidFill>
                  <a:schemeClr val="bg1"/>
                </a:solidFill>
              </a:defRPr>
            </a:lvl1pPr>
          </a:lstStyle>
          <a:p>
            <a:pPr lvl="0"/>
            <a:r>
              <a:rPr lang="en-US" altLang="zh-CN" dirty="0"/>
              <a:t>01</a:t>
            </a:r>
            <a:endParaRPr lang="zh-CN" altLang="en-US" dirty="0"/>
          </a:p>
        </p:txBody>
      </p:sp>
      <p:sp>
        <p:nvSpPr>
          <p:cNvPr id="6" name="文本占位符 5"/>
          <p:cNvSpPr>
            <a:spLocks noGrp="1"/>
          </p:cNvSpPr>
          <p:nvPr>
            <p:ph type="body" sz="quarter" idx="11"/>
          </p:nvPr>
        </p:nvSpPr>
        <p:spPr>
          <a:xfrm>
            <a:off x="2095500" y="2405594"/>
            <a:ext cx="5210075" cy="914400"/>
          </a:xfrm>
          <a:prstGeom prst="rect">
            <a:avLst/>
          </a:prstGeom>
          <a:noFill/>
        </p:spPr>
        <p:txBody>
          <a:bodyPr/>
          <a:lstStyle>
            <a:lvl1pPr marL="0" indent="0" algn="l">
              <a:buNone/>
              <a:defRPr sz="6000" b="1">
                <a:solidFill>
                  <a:schemeClr val="bg1"/>
                </a:solidFill>
              </a:defRPr>
            </a:lvl1pPr>
          </a:lstStyle>
          <a:p>
            <a:pPr lvl="0"/>
            <a:endParaRPr lang="zh-CN" altLang="en-US" dirty="0"/>
          </a:p>
        </p:txBody>
      </p:sp>
    </p:spTree>
    <p:extLst>
      <p:ext uri="{BB962C8B-B14F-4D97-AF65-F5344CB8AC3E}">
        <p14:creationId xmlns:p14="http://schemas.microsoft.com/office/powerpoint/2010/main" xmlns="" val="162069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页_2">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609600" y="0"/>
            <a:ext cx="800100" cy="88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rot="5400000">
            <a:off x="4333875" y="2047875"/>
            <a:ext cx="457200" cy="9163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5"/>
          <p:cNvSpPr>
            <a:spLocks noGrp="1"/>
          </p:cNvSpPr>
          <p:nvPr>
            <p:ph type="body" sz="quarter" idx="10" hasCustomPrompt="1"/>
          </p:nvPr>
        </p:nvSpPr>
        <p:spPr>
          <a:xfrm>
            <a:off x="609600" y="212727"/>
            <a:ext cx="800100" cy="427037"/>
          </a:xfrm>
          <a:prstGeom prst="rect">
            <a:avLst/>
          </a:prstGeom>
          <a:noFill/>
        </p:spPr>
        <p:txBody>
          <a:bodyPr/>
          <a:lstStyle>
            <a:lvl1pPr marL="0" indent="0" algn="ctr">
              <a:buNone/>
              <a:defRPr sz="2800" b="1">
                <a:solidFill>
                  <a:schemeClr val="bg1"/>
                </a:solidFill>
              </a:defRPr>
            </a:lvl1pPr>
          </a:lstStyle>
          <a:p>
            <a:pPr lvl="0"/>
            <a:r>
              <a:rPr lang="en-US" altLang="zh-CN" dirty="0"/>
              <a:t>01</a:t>
            </a:r>
            <a:endParaRPr lang="zh-CN" altLang="en-US" dirty="0"/>
          </a:p>
        </p:txBody>
      </p:sp>
      <p:sp>
        <p:nvSpPr>
          <p:cNvPr id="6" name="文本占位符 5"/>
          <p:cNvSpPr>
            <a:spLocks noGrp="1"/>
          </p:cNvSpPr>
          <p:nvPr>
            <p:ph type="body" sz="quarter" idx="11"/>
          </p:nvPr>
        </p:nvSpPr>
        <p:spPr>
          <a:xfrm>
            <a:off x="1409700" y="212727"/>
            <a:ext cx="3556000" cy="427037"/>
          </a:xfrm>
          <a:prstGeom prst="rect">
            <a:avLst/>
          </a:prstGeom>
          <a:noFill/>
        </p:spPr>
        <p:txBody>
          <a:bodyPr/>
          <a:lstStyle>
            <a:lvl1pPr marL="0" indent="0" algn="l">
              <a:buNone/>
              <a:defRPr sz="2800" b="1">
                <a:solidFill>
                  <a:schemeClr val="tx1"/>
                </a:solidFill>
              </a:defRPr>
            </a:lvl1pPr>
          </a:lstStyle>
          <a:p>
            <a:pPr lvl="0"/>
            <a:endParaRPr lang="zh-CN" altLang="en-US" dirty="0"/>
          </a:p>
        </p:txBody>
      </p:sp>
    </p:spTree>
    <p:extLst>
      <p:ext uri="{BB962C8B-B14F-4D97-AF65-F5344CB8AC3E}">
        <p14:creationId xmlns:p14="http://schemas.microsoft.com/office/powerpoint/2010/main" xmlns="" val="77215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页_3">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609600" y="0"/>
            <a:ext cx="800100" cy="88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rot="5400000">
            <a:off x="4333875" y="2047875"/>
            <a:ext cx="457200" cy="9163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5"/>
          <p:cNvSpPr>
            <a:spLocks noGrp="1"/>
          </p:cNvSpPr>
          <p:nvPr>
            <p:ph type="body" sz="quarter" idx="10" hasCustomPrompt="1"/>
          </p:nvPr>
        </p:nvSpPr>
        <p:spPr>
          <a:xfrm>
            <a:off x="609600" y="212727"/>
            <a:ext cx="800100" cy="427037"/>
          </a:xfrm>
          <a:prstGeom prst="rect">
            <a:avLst/>
          </a:prstGeom>
          <a:noFill/>
        </p:spPr>
        <p:txBody>
          <a:bodyPr/>
          <a:lstStyle>
            <a:lvl1pPr marL="0" indent="0" algn="ctr">
              <a:buNone/>
              <a:defRPr sz="2800" b="1">
                <a:solidFill>
                  <a:schemeClr val="bg1"/>
                </a:solidFill>
              </a:defRPr>
            </a:lvl1pPr>
          </a:lstStyle>
          <a:p>
            <a:pPr lvl="0"/>
            <a:r>
              <a:rPr lang="en-US" altLang="zh-CN" dirty="0"/>
              <a:t>01</a:t>
            </a:r>
            <a:endParaRPr lang="zh-CN" altLang="en-US" dirty="0"/>
          </a:p>
        </p:txBody>
      </p:sp>
      <p:sp>
        <p:nvSpPr>
          <p:cNvPr id="6" name="文本占位符 5"/>
          <p:cNvSpPr>
            <a:spLocks noGrp="1"/>
          </p:cNvSpPr>
          <p:nvPr>
            <p:ph type="body" sz="quarter" idx="11"/>
          </p:nvPr>
        </p:nvSpPr>
        <p:spPr>
          <a:xfrm>
            <a:off x="1409700" y="212727"/>
            <a:ext cx="3556000" cy="427037"/>
          </a:xfrm>
          <a:prstGeom prst="rect">
            <a:avLst/>
          </a:prstGeom>
          <a:noFill/>
        </p:spPr>
        <p:txBody>
          <a:bodyPr/>
          <a:lstStyle>
            <a:lvl1pPr marL="0" indent="0" algn="l">
              <a:buNone/>
              <a:defRPr sz="2800" b="1">
                <a:solidFill>
                  <a:schemeClr val="bg1"/>
                </a:solidFill>
              </a:defRPr>
            </a:lvl1pPr>
          </a:lstStyle>
          <a:p>
            <a:pPr lvl="0"/>
            <a:endParaRPr lang="zh-CN" altLang="en-US" dirty="0"/>
          </a:p>
        </p:txBody>
      </p:sp>
    </p:spTree>
    <p:extLst>
      <p:ext uri="{BB962C8B-B14F-4D97-AF65-F5344CB8AC3E}">
        <p14:creationId xmlns:p14="http://schemas.microsoft.com/office/powerpoint/2010/main" xmlns="" val="1494610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页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609600" y="0"/>
            <a:ext cx="800100" cy="88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rot="5400000">
            <a:off x="4333875" y="2047875"/>
            <a:ext cx="457200" cy="9163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5"/>
          <p:cNvSpPr>
            <a:spLocks noGrp="1"/>
          </p:cNvSpPr>
          <p:nvPr>
            <p:ph type="body" sz="quarter" idx="10" hasCustomPrompt="1"/>
          </p:nvPr>
        </p:nvSpPr>
        <p:spPr>
          <a:xfrm>
            <a:off x="609600" y="212727"/>
            <a:ext cx="800100" cy="427037"/>
          </a:xfrm>
          <a:prstGeom prst="rect">
            <a:avLst/>
          </a:prstGeom>
          <a:noFill/>
        </p:spPr>
        <p:txBody>
          <a:bodyPr/>
          <a:lstStyle>
            <a:lvl1pPr marL="0" indent="0" algn="ctr">
              <a:buNone/>
              <a:defRPr sz="2800" b="1">
                <a:solidFill>
                  <a:schemeClr val="bg1"/>
                </a:solidFill>
              </a:defRPr>
            </a:lvl1pPr>
          </a:lstStyle>
          <a:p>
            <a:pPr lvl="0"/>
            <a:r>
              <a:rPr lang="en-US" altLang="zh-CN" dirty="0"/>
              <a:t>01</a:t>
            </a:r>
            <a:endParaRPr lang="zh-CN" altLang="en-US" dirty="0"/>
          </a:p>
        </p:txBody>
      </p:sp>
      <p:sp>
        <p:nvSpPr>
          <p:cNvPr id="6" name="文本占位符 5"/>
          <p:cNvSpPr>
            <a:spLocks noGrp="1"/>
          </p:cNvSpPr>
          <p:nvPr>
            <p:ph type="body" sz="quarter" idx="11"/>
          </p:nvPr>
        </p:nvSpPr>
        <p:spPr>
          <a:xfrm>
            <a:off x="1409700" y="212727"/>
            <a:ext cx="3556000" cy="427037"/>
          </a:xfrm>
          <a:prstGeom prst="rect">
            <a:avLst/>
          </a:prstGeom>
          <a:noFill/>
        </p:spPr>
        <p:txBody>
          <a:bodyPr/>
          <a:lstStyle>
            <a:lvl1pPr marL="0" indent="0" algn="l">
              <a:buNone/>
              <a:defRPr sz="2800" b="1">
                <a:solidFill>
                  <a:schemeClr val="bg1"/>
                </a:solidFill>
              </a:defRPr>
            </a:lvl1pPr>
          </a:lstStyle>
          <a:p>
            <a:pPr lvl="0"/>
            <a:endParaRPr lang="zh-CN" altLang="en-US" dirty="0"/>
          </a:p>
        </p:txBody>
      </p:sp>
    </p:spTree>
    <p:extLst>
      <p:ext uri="{BB962C8B-B14F-4D97-AF65-F5344CB8AC3E}">
        <p14:creationId xmlns:p14="http://schemas.microsoft.com/office/powerpoint/2010/main" xmlns="" val="1702630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3262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9859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2017/4/18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040797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4415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sn.com.cn/"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sn.com.cn/" TargetMode="Externa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sn.com.cn/" TargetMode="Externa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sn.com.cn/" TargetMode="Externa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hyperlink" Target="http://office.msn.com.cn/"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office.msn.com.cn/"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hyperlink" Target="http://office.msn.com.cn/"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hyperlink" Target="http://office.msn.com.cn/"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1"/>
          <p:cNvSpPr txBox="1">
            <a:spLocks/>
          </p:cNvSpPr>
          <p:nvPr/>
        </p:nvSpPr>
        <p:spPr>
          <a:xfrm>
            <a:off x="1714480" y="188640"/>
            <a:ext cx="5537200" cy="2003625"/>
          </a:xfrm>
          <a:prstGeom prst="rect">
            <a:avLst/>
          </a:prstGeom>
        </p:spPr>
        <p:txBody>
          <a:bodyPr>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13800" b="1" i="0" u="none" strike="noStrike" kern="1200" cap="none" spc="0" normalizeH="0" baseline="0" noProof="0" dirty="0" smtClean="0">
                <a:ln>
                  <a:noFill/>
                </a:ln>
                <a:solidFill>
                  <a:schemeClr val="tx2">
                    <a:lumMod val="75000"/>
                  </a:schemeClr>
                </a:solidFill>
                <a:effectLst/>
                <a:uLnTx/>
                <a:uFillTx/>
                <a:latin typeface="Arial"/>
                <a:ea typeface="微软雅黑"/>
                <a:cs typeface="+mn-cs"/>
              </a:rPr>
              <a:t>2017</a:t>
            </a:r>
            <a:endParaRPr kumimoji="0" lang="zh-CN" altLang="en-US" sz="13800" b="1" i="0" u="none" strike="noStrike" kern="1200" cap="none" spc="0" normalizeH="0" baseline="0" noProof="0" dirty="0">
              <a:ln>
                <a:noFill/>
              </a:ln>
              <a:solidFill>
                <a:schemeClr val="tx2">
                  <a:lumMod val="75000"/>
                </a:schemeClr>
              </a:solidFill>
              <a:effectLst/>
              <a:uLnTx/>
              <a:uFillTx/>
              <a:latin typeface="Arial"/>
              <a:ea typeface="微软雅黑"/>
              <a:cs typeface="+mn-cs"/>
            </a:endParaRPr>
          </a:p>
        </p:txBody>
      </p:sp>
      <p:sp>
        <p:nvSpPr>
          <p:cNvPr id="8" name="文本占位符 2"/>
          <p:cNvSpPr txBox="1">
            <a:spLocks/>
          </p:cNvSpPr>
          <p:nvPr/>
        </p:nvSpPr>
        <p:spPr>
          <a:xfrm>
            <a:off x="928662" y="2331780"/>
            <a:ext cx="7286676" cy="1550168"/>
          </a:xfrm>
          <a:prstGeom prst="rect">
            <a:avLst/>
          </a:prstGeom>
        </p:spPr>
        <p:txBody>
          <a:bodyPr wrap="square">
            <a:spAutoFit/>
          </a:bodyPr>
          <a:lstStyle/>
          <a:p>
            <a:pPr lvl="0" algn="ctr">
              <a:lnSpc>
                <a:spcPct val="90000"/>
              </a:lnSpc>
              <a:spcBef>
                <a:spcPts val="1000"/>
              </a:spcBef>
              <a:defRPr/>
            </a:pPr>
            <a:r>
              <a:rPr lang="zh-CN" altLang="en-US" sz="4800" b="1" dirty="0" smtClean="0">
                <a:solidFill>
                  <a:schemeClr val="tx2">
                    <a:lumMod val="75000"/>
                  </a:schemeClr>
                </a:solidFill>
                <a:latin typeface="Arial"/>
                <a:ea typeface="微软雅黑"/>
              </a:rPr>
              <a:t>中国科学技术大学</a:t>
            </a:r>
            <a:endParaRPr lang="en-US" altLang="zh-CN" sz="4800" b="1" dirty="0" smtClean="0">
              <a:solidFill>
                <a:schemeClr val="tx2">
                  <a:lumMod val="75000"/>
                </a:schemeClr>
              </a:solidFill>
              <a:latin typeface="Arial"/>
              <a:ea typeface="微软雅黑"/>
            </a:endParaRPr>
          </a:p>
          <a:p>
            <a:pPr lvl="0" algn="ctr">
              <a:lnSpc>
                <a:spcPct val="90000"/>
              </a:lnSpc>
              <a:spcBef>
                <a:spcPts val="1000"/>
              </a:spcBef>
              <a:defRPr/>
            </a:pPr>
            <a:r>
              <a:rPr lang="zh-CN" altLang="en-US" sz="4800" b="1" dirty="0" smtClean="0">
                <a:solidFill>
                  <a:schemeClr val="tx2">
                    <a:lumMod val="75000"/>
                  </a:schemeClr>
                </a:solidFill>
                <a:latin typeface="Arial"/>
                <a:ea typeface="微软雅黑"/>
              </a:rPr>
              <a:t>国防教育工作</a:t>
            </a:r>
            <a:endParaRPr kumimoji="0" lang="zh-CN" altLang="en-US" sz="4800" b="1" i="0" u="none" strike="noStrike" kern="1200" cap="none" spc="0" normalizeH="0" baseline="0" noProof="0" dirty="0">
              <a:ln>
                <a:noFill/>
              </a:ln>
              <a:solidFill>
                <a:schemeClr val="tx2">
                  <a:lumMod val="75000"/>
                </a:schemeClr>
              </a:solidFill>
              <a:effectLst/>
              <a:uLnTx/>
              <a:uFillTx/>
              <a:latin typeface="Arial"/>
              <a:ea typeface="微软雅黑"/>
              <a:cs typeface="+mn-cs"/>
            </a:endParaRPr>
          </a:p>
        </p:txBody>
      </p:sp>
      <p:sp>
        <p:nvSpPr>
          <p:cNvPr id="4" name="矩形 3"/>
          <p:cNvSpPr/>
          <p:nvPr/>
        </p:nvSpPr>
        <p:spPr>
          <a:xfrm>
            <a:off x="5500694" y="4689234"/>
            <a:ext cx="3214710" cy="523220"/>
          </a:xfrm>
          <a:prstGeom prst="rect">
            <a:avLst/>
          </a:prstGeom>
        </p:spPr>
        <p:txBody>
          <a:bodyPr wrap="square">
            <a:spAutoFit/>
          </a:bodyPr>
          <a:lstStyle/>
          <a:p>
            <a:r>
              <a:rPr lang="zh-CN" altLang="en-US" sz="2800" b="1" dirty="0" smtClean="0">
                <a:solidFill>
                  <a:schemeClr val="tx2">
                    <a:lumMod val="75000"/>
                  </a:schemeClr>
                </a:solidFill>
                <a:latin typeface="微软雅黑" pitchFamily="34" charset="-122"/>
                <a:ea typeface="微软雅黑" pitchFamily="34" charset="-122"/>
              </a:rPr>
              <a:t>党委人民武装部</a:t>
            </a:r>
          </a:p>
        </p:txBody>
      </p:sp>
      <p:cxnSp>
        <p:nvCxnSpPr>
          <p:cNvPr id="6" name="直接连接符 5"/>
          <p:cNvCxnSpPr/>
          <p:nvPr/>
        </p:nvCxnSpPr>
        <p:spPr>
          <a:xfrm>
            <a:off x="1785918" y="2117466"/>
            <a:ext cx="5500726" cy="158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C:\Users\Administrator\Desktop\huge53902d9bcd911.gif"/>
          <p:cNvPicPr>
            <a:picLocks noChangeAspect="1" noChangeArrowheads="1"/>
          </p:cNvPicPr>
          <p:nvPr/>
        </p:nvPicPr>
        <p:blipFill>
          <a:blip r:embed="rId2"/>
          <a:srcRect/>
          <a:stretch>
            <a:fillRect/>
          </a:stretch>
        </p:blipFill>
        <p:spPr bwMode="auto">
          <a:xfrm>
            <a:off x="3643306" y="4246532"/>
            <a:ext cx="1800000" cy="180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兵役登记</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pic>
        <p:nvPicPr>
          <p:cNvPr id="14338" name="Picture 2" descr="C:\Users\Administrator\Desktop\huge53902d9bcd911.gif"/>
          <p:cNvPicPr>
            <a:picLocks noChangeAspect="1" noChangeArrowheads="1"/>
          </p:cNvPicPr>
          <p:nvPr/>
        </p:nvPicPr>
        <p:blipFill>
          <a:blip r:embed="rId2"/>
          <a:srcRect/>
          <a:stretch>
            <a:fillRect/>
          </a:stretch>
        </p:blipFill>
        <p:spPr bwMode="auto">
          <a:xfrm>
            <a:off x="357158" y="1772816"/>
            <a:ext cx="666748" cy="666748"/>
          </a:xfrm>
          <a:prstGeom prst="rect">
            <a:avLst/>
          </a:prstGeom>
          <a:noFill/>
        </p:spPr>
      </p:pic>
      <p:cxnSp>
        <p:nvCxnSpPr>
          <p:cNvPr id="148" name="直接连接符 147"/>
          <p:cNvCxnSpPr/>
          <p:nvPr/>
        </p:nvCxnSpPr>
        <p:spPr>
          <a:xfrm>
            <a:off x="1142976" y="2344320"/>
            <a:ext cx="550072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矩形 150"/>
          <p:cNvSpPr/>
          <p:nvPr/>
        </p:nvSpPr>
        <p:spPr>
          <a:xfrm>
            <a:off x="357158" y="1071546"/>
            <a:ext cx="3877985" cy="584775"/>
          </a:xfrm>
          <a:prstGeom prst="rect">
            <a:avLst/>
          </a:prstGeom>
        </p:spPr>
        <p:txBody>
          <a:bodyPr wrap="none">
            <a:spAutoFit/>
          </a:bodyPr>
          <a:lstStyle/>
          <a:p>
            <a:r>
              <a:rPr lang="zh-CN" altLang="en-US" sz="3200" b="1" dirty="0" smtClean="0">
                <a:solidFill>
                  <a:srgbClr val="17375E"/>
                </a:solidFill>
                <a:latin typeface="微软雅黑" panose="020B0503020204020204" pitchFamily="34" charset="-122"/>
                <a:ea typeface="微软雅黑" panose="020B0503020204020204" pitchFamily="34" charset="-122"/>
              </a:rPr>
              <a:t>兵役登记制度是依据</a:t>
            </a:r>
            <a:endParaRPr lang="zh-CN" altLang="en-US" sz="3200" b="1" dirty="0">
              <a:solidFill>
                <a:srgbClr val="17375E"/>
              </a:solidFill>
              <a:latin typeface="微软雅黑" panose="020B0503020204020204" pitchFamily="34" charset="-122"/>
              <a:ea typeface="微软雅黑" panose="020B0503020204020204" pitchFamily="34" charset="-122"/>
            </a:endParaRPr>
          </a:p>
        </p:txBody>
      </p:sp>
      <p:sp>
        <p:nvSpPr>
          <p:cNvPr id="152" name="矩形 151"/>
          <p:cNvSpPr/>
          <p:nvPr/>
        </p:nvSpPr>
        <p:spPr>
          <a:xfrm>
            <a:off x="1000100" y="1915692"/>
            <a:ext cx="5109091" cy="461665"/>
          </a:xfrm>
          <a:prstGeom prst="rect">
            <a:avLst/>
          </a:prstGeom>
        </p:spPr>
        <p:txBody>
          <a:bodyPr wrap="none">
            <a:spAutoFit/>
          </a:bodyPr>
          <a:lstStyle/>
          <a:p>
            <a:r>
              <a:rPr lang="zh-CN" altLang="zh-CN" sz="2400" b="1" dirty="0" smtClean="0"/>
              <a:t>《中华人民共和国宪法》第</a:t>
            </a:r>
            <a:r>
              <a:rPr lang="zh-CN" altLang="en-US" sz="2400" b="1" dirty="0" smtClean="0"/>
              <a:t>五十五</a:t>
            </a:r>
            <a:r>
              <a:rPr lang="zh-CN" altLang="zh-CN" sz="2400" b="1" dirty="0" smtClean="0"/>
              <a:t>条</a:t>
            </a:r>
            <a:endParaRPr lang="zh-CN" altLang="en-US" sz="2400" b="1" dirty="0">
              <a:latin typeface="Cambria" panose="02040503050406030204" pitchFamily="18" charset="0"/>
              <a:ea typeface="微软雅黑" panose="020B0503020204020204" pitchFamily="34" charset="-122"/>
            </a:endParaRPr>
          </a:p>
        </p:txBody>
      </p:sp>
      <p:sp>
        <p:nvSpPr>
          <p:cNvPr id="153" name="矩形 152"/>
          <p:cNvSpPr/>
          <p:nvPr/>
        </p:nvSpPr>
        <p:spPr>
          <a:xfrm>
            <a:off x="971600" y="3929066"/>
            <a:ext cx="6032421" cy="461665"/>
          </a:xfrm>
          <a:prstGeom prst="rect">
            <a:avLst/>
          </a:prstGeom>
        </p:spPr>
        <p:txBody>
          <a:bodyPr wrap="none">
            <a:spAutoFit/>
          </a:bodyPr>
          <a:lstStyle/>
          <a:p>
            <a:r>
              <a:rPr lang="zh-CN" altLang="zh-CN" sz="2400" b="1" dirty="0" smtClean="0">
                <a:solidFill>
                  <a:schemeClr val="tx2">
                    <a:lumMod val="60000"/>
                    <a:lumOff val="40000"/>
                  </a:schemeClr>
                </a:solidFill>
              </a:rPr>
              <a:t>《中华人民共和国兵役法》第二章第十三条</a:t>
            </a:r>
            <a:endParaRPr lang="zh-CN" altLang="en-US" sz="2400" b="1" dirty="0">
              <a:solidFill>
                <a:schemeClr val="tx2">
                  <a:lumMod val="60000"/>
                  <a:lumOff val="40000"/>
                </a:schemeClr>
              </a:solidFill>
            </a:endParaRPr>
          </a:p>
        </p:txBody>
      </p:sp>
      <p:sp>
        <p:nvSpPr>
          <p:cNvPr id="11" name="矩形 10"/>
          <p:cNvSpPr/>
          <p:nvPr/>
        </p:nvSpPr>
        <p:spPr>
          <a:xfrm>
            <a:off x="1071538" y="2428868"/>
            <a:ext cx="7072362" cy="1200329"/>
          </a:xfrm>
          <a:prstGeom prst="rect">
            <a:avLst/>
          </a:prstGeom>
        </p:spPr>
        <p:txBody>
          <a:bodyPr wrap="square">
            <a:spAutoFit/>
          </a:bodyPr>
          <a:lstStyle/>
          <a:p>
            <a:pPr algn="just"/>
            <a:r>
              <a:rPr lang="zh-CN" altLang="en-US" sz="2400" b="1" dirty="0" smtClean="0">
                <a:latin typeface="楷体" pitchFamily="49" charset="-122"/>
                <a:ea typeface="楷体" pitchFamily="49" charset="-122"/>
              </a:rPr>
              <a:t>保卫祖国、抵抗侵略是中华人民共和国每一个公民的神圣职责。依照法律服兵役和参加民兵组织是中华人民共和国公民的光荣义务</a:t>
            </a:r>
            <a:endParaRPr lang="zh-CN" altLang="en-US" sz="2400" b="1" dirty="0">
              <a:latin typeface="楷体" pitchFamily="49" charset="-122"/>
              <a:ea typeface="楷体" pitchFamily="49" charset="-122"/>
            </a:endParaRPr>
          </a:p>
        </p:txBody>
      </p:sp>
    </p:spTree>
    <p:extLst>
      <p:ext uri="{BB962C8B-B14F-4D97-AF65-F5344CB8AC3E}">
        <p14:creationId xmlns:p14="http://schemas.microsoft.com/office/powerpoint/2010/main" xmlns="" val="20042617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兵役登记</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pic>
        <p:nvPicPr>
          <p:cNvPr id="14338" name="Picture 2" descr="C:\Users\Administrator\Desktop\huge53902d9bcd911.gif"/>
          <p:cNvPicPr>
            <a:picLocks noChangeAspect="1" noChangeArrowheads="1"/>
          </p:cNvPicPr>
          <p:nvPr/>
        </p:nvPicPr>
        <p:blipFill>
          <a:blip r:embed="rId2"/>
          <a:srcRect/>
          <a:stretch>
            <a:fillRect/>
          </a:stretch>
        </p:blipFill>
        <p:spPr bwMode="auto">
          <a:xfrm>
            <a:off x="428596" y="2581343"/>
            <a:ext cx="666748" cy="666748"/>
          </a:xfrm>
          <a:prstGeom prst="rect">
            <a:avLst/>
          </a:prstGeom>
          <a:noFill/>
        </p:spPr>
      </p:pic>
      <p:cxnSp>
        <p:nvCxnSpPr>
          <p:cNvPr id="148" name="直接连接符 147"/>
          <p:cNvCxnSpPr/>
          <p:nvPr/>
        </p:nvCxnSpPr>
        <p:spPr>
          <a:xfrm>
            <a:off x="1357290" y="3152847"/>
            <a:ext cx="550072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矩形 150"/>
          <p:cNvSpPr/>
          <p:nvPr/>
        </p:nvSpPr>
        <p:spPr>
          <a:xfrm>
            <a:off x="357158" y="1071546"/>
            <a:ext cx="3877985" cy="584775"/>
          </a:xfrm>
          <a:prstGeom prst="rect">
            <a:avLst/>
          </a:prstGeom>
        </p:spPr>
        <p:txBody>
          <a:bodyPr wrap="none">
            <a:spAutoFit/>
          </a:bodyPr>
          <a:lstStyle/>
          <a:p>
            <a:r>
              <a:rPr lang="zh-CN" altLang="en-US" sz="3200" b="1" dirty="0" smtClean="0">
                <a:solidFill>
                  <a:srgbClr val="17375E"/>
                </a:solidFill>
                <a:latin typeface="微软雅黑" panose="020B0503020204020204" pitchFamily="34" charset="-122"/>
                <a:ea typeface="微软雅黑" panose="020B0503020204020204" pitchFamily="34" charset="-122"/>
              </a:rPr>
              <a:t>兵役登记制度是依据</a:t>
            </a:r>
            <a:endParaRPr lang="zh-CN" altLang="en-US" sz="3200" b="1" dirty="0">
              <a:solidFill>
                <a:srgbClr val="17375E"/>
              </a:solidFill>
              <a:latin typeface="微软雅黑" panose="020B0503020204020204" pitchFamily="34" charset="-122"/>
              <a:ea typeface="微软雅黑" panose="020B0503020204020204" pitchFamily="34" charset="-122"/>
            </a:endParaRPr>
          </a:p>
        </p:txBody>
      </p:sp>
      <p:sp>
        <p:nvSpPr>
          <p:cNvPr id="152" name="矩形 151"/>
          <p:cNvSpPr/>
          <p:nvPr/>
        </p:nvSpPr>
        <p:spPr>
          <a:xfrm>
            <a:off x="1000100" y="1928802"/>
            <a:ext cx="5109091" cy="461665"/>
          </a:xfrm>
          <a:prstGeom prst="rect">
            <a:avLst/>
          </a:prstGeom>
        </p:spPr>
        <p:txBody>
          <a:bodyPr wrap="none">
            <a:spAutoFit/>
          </a:bodyPr>
          <a:lstStyle/>
          <a:p>
            <a:r>
              <a:rPr lang="zh-CN" altLang="zh-CN" sz="2400" b="1" dirty="0" smtClean="0">
                <a:solidFill>
                  <a:schemeClr val="tx2">
                    <a:lumMod val="60000"/>
                    <a:lumOff val="40000"/>
                  </a:schemeClr>
                </a:solidFill>
              </a:rPr>
              <a:t>《中华人民共和国宪法》第</a:t>
            </a:r>
            <a:r>
              <a:rPr lang="zh-CN" altLang="en-US" sz="2400" b="1" dirty="0" smtClean="0">
                <a:solidFill>
                  <a:schemeClr val="tx2">
                    <a:lumMod val="60000"/>
                    <a:lumOff val="40000"/>
                  </a:schemeClr>
                </a:solidFill>
              </a:rPr>
              <a:t>五十五</a:t>
            </a:r>
            <a:r>
              <a:rPr lang="zh-CN" altLang="zh-CN" sz="2400" b="1" dirty="0" smtClean="0">
                <a:solidFill>
                  <a:schemeClr val="tx2">
                    <a:lumMod val="60000"/>
                    <a:lumOff val="40000"/>
                  </a:schemeClr>
                </a:solidFill>
              </a:rPr>
              <a:t>条</a:t>
            </a:r>
            <a:endParaRPr lang="zh-CN" altLang="en-US" sz="2400" b="1" dirty="0">
              <a:solidFill>
                <a:schemeClr val="tx2">
                  <a:lumMod val="60000"/>
                  <a:lumOff val="40000"/>
                </a:schemeClr>
              </a:solidFill>
              <a:latin typeface="Cambria" panose="02040503050406030204" pitchFamily="18" charset="0"/>
              <a:ea typeface="微软雅黑" panose="020B0503020204020204" pitchFamily="34" charset="-122"/>
            </a:endParaRPr>
          </a:p>
        </p:txBody>
      </p:sp>
      <p:sp>
        <p:nvSpPr>
          <p:cNvPr id="153" name="矩形 152"/>
          <p:cNvSpPr/>
          <p:nvPr/>
        </p:nvSpPr>
        <p:spPr>
          <a:xfrm>
            <a:off x="1000100" y="2652781"/>
            <a:ext cx="6032421" cy="461665"/>
          </a:xfrm>
          <a:prstGeom prst="rect">
            <a:avLst/>
          </a:prstGeom>
        </p:spPr>
        <p:txBody>
          <a:bodyPr wrap="none">
            <a:spAutoFit/>
          </a:bodyPr>
          <a:lstStyle/>
          <a:p>
            <a:r>
              <a:rPr lang="zh-CN" altLang="zh-CN" sz="2400" b="1" dirty="0" smtClean="0"/>
              <a:t>《中华人民共和国兵役法》第二章第十三条</a:t>
            </a:r>
            <a:endParaRPr lang="zh-CN" altLang="en-US" sz="2400" b="1" dirty="0"/>
          </a:p>
        </p:txBody>
      </p:sp>
      <p:sp>
        <p:nvSpPr>
          <p:cNvPr id="11" name="矩形 10"/>
          <p:cNvSpPr/>
          <p:nvPr/>
        </p:nvSpPr>
        <p:spPr>
          <a:xfrm>
            <a:off x="1142976" y="3214686"/>
            <a:ext cx="7286676" cy="2062103"/>
          </a:xfrm>
          <a:prstGeom prst="rect">
            <a:avLst/>
          </a:prstGeom>
        </p:spPr>
        <p:txBody>
          <a:bodyPr wrap="square">
            <a:spAutoFit/>
          </a:bodyPr>
          <a:lstStyle/>
          <a:p>
            <a:pPr algn="just"/>
            <a:r>
              <a:rPr lang="zh-CN" altLang="en-US" sz="2400" b="1" dirty="0" smtClean="0">
                <a:latin typeface="楷体" pitchFamily="49" charset="-122"/>
                <a:ea typeface="楷体" pitchFamily="49" charset="-122"/>
              </a:rPr>
              <a:t>国家实行兵役登记制度。每年十二月三十一日以前年满十八周岁的男性公民，都应当在当年六月三十日以前，按照县、自治县、市、市辖区的兵役机关的安排，进行兵役登记。经兵役登记并初步审查合格的，称应征公民</a:t>
            </a:r>
            <a:r>
              <a:rPr lang="zh-CN" altLang="en-US" sz="3200" dirty="0" smtClean="0"/>
              <a:t> </a:t>
            </a:r>
            <a:endParaRPr lang="zh-CN" altLang="en-US" dirty="0"/>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兵役登记</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151" name="矩形 150"/>
          <p:cNvSpPr/>
          <p:nvPr/>
        </p:nvSpPr>
        <p:spPr>
          <a:xfrm>
            <a:off x="357158" y="1071546"/>
            <a:ext cx="4698722" cy="584775"/>
          </a:xfrm>
          <a:prstGeom prst="rect">
            <a:avLst/>
          </a:prstGeom>
        </p:spPr>
        <p:txBody>
          <a:bodyPr wrap="none">
            <a:spAutoFit/>
          </a:bodyPr>
          <a:lstStyle/>
          <a:p>
            <a:r>
              <a:rPr lang="zh-CN" altLang="en-US" sz="3200" b="1" dirty="0" smtClean="0">
                <a:solidFill>
                  <a:srgbClr val="17375E"/>
                </a:solidFill>
                <a:latin typeface="微软雅黑" panose="020B0503020204020204" pitchFamily="34" charset="-122"/>
                <a:ea typeface="微软雅黑" panose="020B0503020204020204" pitchFamily="34" charset="-122"/>
              </a:rPr>
              <a:t>兵役登记适用范围和意义</a:t>
            </a:r>
            <a:endParaRPr lang="zh-CN" altLang="en-US" sz="3200" b="1" dirty="0">
              <a:solidFill>
                <a:srgbClr val="17375E"/>
              </a:solidFill>
              <a:latin typeface="微软雅黑" panose="020B0503020204020204" pitchFamily="34" charset="-122"/>
              <a:ea typeface="微软雅黑" panose="020B0503020204020204" pitchFamily="34" charset="-122"/>
            </a:endParaRPr>
          </a:p>
        </p:txBody>
      </p:sp>
      <p:sp>
        <p:nvSpPr>
          <p:cNvPr id="11" name="矩形 10"/>
          <p:cNvSpPr/>
          <p:nvPr/>
        </p:nvSpPr>
        <p:spPr>
          <a:xfrm>
            <a:off x="2357422" y="2071678"/>
            <a:ext cx="6143668" cy="1200329"/>
          </a:xfrm>
          <a:prstGeom prst="rect">
            <a:avLst/>
          </a:prstGeom>
        </p:spPr>
        <p:txBody>
          <a:bodyPr wrap="square">
            <a:spAutoFit/>
          </a:bodyPr>
          <a:lstStyle/>
          <a:p>
            <a:pPr algn="just"/>
            <a:r>
              <a:rPr lang="zh-CN" altLang="en-US" sz="2400" b="1" dirty="0" smtClean="0">
                <a:latin typeface="+mn-ea"/>
              </a:rPr>
              <a:t>适用范围：</a:t>
            </a:r>
            <a:r>
              <a:rPr lang="zh-CN" altLang="zh-CN" sz="2400" b="1" dirty="0" smtClean="0">
                <a:latin typeface="+mn-ea"/>
              </a:rPr>
              <a:t>兵役登记是法律赋予每个适龄</a:t>
            </a:r>
            <a:r>
              <a:rPr lang="zh-CN" altLang="en-US" sz="2400" b="1" dirty="0" smtClean="0">
                <a:latin typeface="+mn-ea"/>
              </a:rPr>
              <a:t>（</a:t>
            </a:r>
            <a:r>
              <a:rPr lang="en-US" altLang="zh-CN" sz="2400" b="1" dirty="0" smtClean="0">
                <a:solidFill>
                  <a:srgbClr val="FF0000"/>
                </a:solidFill>
                <a:latin typeface="+mn-ea"/>
              </a:rPr>
              <a:t>18—22</a:t>
            </a:r>
            <a:r>
              <a:rPr lang="zh-CN" altLang="en-US" sz="2400" b="1" dirty="0" smtClean="0">
                <a:solidFill>
                  <a:srgbClr val="FF0000"/>
                </a:solidFill>
                <a:latin typeface="+mn-ea"/>
              </a:rPr>
              <a:t>周岁</a:t>
            </a:r>
            <a:r>
              <a:rPr lang="zh-CN" altLang="en-US" sz="2400" b="1" dirty="0" smtClean="0">
                <a:latin typeface="+mn-ea"/>
              </a:rPr>
              <a:t>）</a:t>
            </a:r>
            <a:r>
              <a:rPr lang="zh-CN" altLang="zh-CN" sz="2400" b="1" dirty="0" smtClean="0">
                <a:solidFill>
                  <a:srgbClr val="FF0000"/>
                </a:solidFill>
                <a:latin typeface="+mn-ea"/>
              </a:rPr>
              <a:t>男性公民</a:t>
            </a:r>
            <a:r>
              <a:rPr lang="zh-CN" altLang="zh-CN" sz="2400" b="1" dirty="0" smtClean="0">
                <a:latin typeface="+mn-ea"/>
              </a:rPr>
              <a:t>的义务</a:t>
            </a:r>
            <a:r>
              <a:rPr lang="zh-CN" altLang="en-US" sz="2400" b="1" dirty="0" smtClean="0">
                <a:latin typeface="+mn-ea"/>
              </a:rPr>
              <a:t>,</a:t>
            </a:r>
            <a:r>
              <a:rPr lang="zh-CN" altLang="en-US" sz="2400" b="1" dirty="0" smtClean="0">
                <a:solidFill>
                  <a:srgbClr val="FF0000"/>
                </a:solidFill>
                <a:latin typeface="+mn-ea"/>
              </a:rPr>
              <a:t>无论是否选择当兵</a:t>
            </a:r>
            <a:r>
              <a:rPr lang="zh-CN" altLang="en-US" sz="2400" b="1" dirty="0" smtClean="0">
                <a:latin typeface="+mn-ea"/>
              </a:rPr>
              <a:t>，</a:t>
            </a:r>
            <a:r>
              <a:rPr lang="zh-CN" altLang="en-US" sz="2400" b="1" dirty="0" smtClean="0">
                <a:solidFill>
                  <a:srgbClr val="FF0000"/>
                </a:solidFill>
                <a:latin typeface="+mn-ea"/>
              </a:rPr>
              <a:t>都要</a:t>
            </a:r>
            <a:r>
              <a:rPr lang="zh-CN" altLang="en-US" sz="2400" b="1" dirty="0" smtClean="0">
                <a:latin typeface="+mn-ea"/>
              </a:rPr>
              <a:t>进行兵役登记</a:t>
            </a:r>
            <a:endParaRPr lang="zh-CN" altLang="en-US" b="1" dirty="0"/>
          </a:p>
        </p:txBody>
      </p:sp>
      <p:sp>
        <p:nvSpPr>
          <p:cNvPr id="12" name="矩形 11"/>
          <p:cNvSpPr/>
          <p:nvPr/>
        </p:nvSpPr>
        <p:spPr>
          <a:xfrm>
            <a:off x="2428860" y="3786190"/>
            <a:ext cx="6143668" cy="1421928"/>
          </a:xfrm>
          <a:prstGeom prst="rect">
            <a:avLst/>
          </a:prstGeom>
        </p:spPr>
        <p:txBody>
          <a:bodyPr wrap="square">
            <a:spAutoFit/>
          </a:bodyPr>
          <a:lstStyle/>
          <a:p>
            <a:pPr>
              <a:lnSpc>
                <a:spcPct val="90000"/>
              </a:lnSpc>
            </a:pPr>
            <a:r>
              <a:rPr lang="zh-CN" altLang="en-US" sz="2400" b="1" dirty="0" smtClean="0">
                <a:latin typeface="+mn-ea"/>
              </a:rPr>
              <a:t>意义：</a:t>
            </a:r>
            <a:r>
              <a:rPr lang="zh-CN" altLang="zh-CN" sz="2400" b="1" dirty="0" smtClean="0">
                <a:latin typeface="+mn-ea"/>
              </a:rPr>
              <a:t>兵役登记是国家兵役工作的一个重要组成部分，是掌握全国战时可动员人口的一个主要手段，是为国家提供相对准确数据的唯一来源</a:t>
            </a:r>
            <a:endParaRPr lang="zh-CN" altLang="en-US" sz="2400" b="1" dirty="0" smtClean="0">
              <a:latin typeface="+mn-ea"/>
            </a:endParaRPr>
          </a:p>
        </p:txBody>
      </p:sp>
      <p:sp>
        <p:nvSpPr>
          <p:cNvPr id="13" name="文本框 37"/>
          <p:cNvSpPr txBox="1"/>
          <p:nvPr/>
        </p:nvSpPr>
        <p:spPr>
          <a:xfrm flipH="1">
            <a:off x="228866" y="2056686"/>
            <a:ext cx="1773238" cy="1119187"/>
          </a:xfrm>
          <a:prstGeom prst="rect">
            <a:avLst/>
          </a:prstGeom>
          <a:noFill/>
          <a:effectLst>
            <a:outerShdw blurRad="50800" dist="38100" dir="2700000" algn="tl" rotWithShape="0">
              <a:prstClr val="black">
                <a:alpha val="40000"/>
              </a:prstClr>
            </a:outerShdw>
          </a:effectLst>
        </p:spPr>
        <p:txBody>
          <a:bodyPr>
            <a:spAutoFit/>
          </a:bodyPr>
          <a:lstStyle/>
          <a:p>
            <a:pPr algn="r" defTabSz="1219170" eaLnBrk="1" hangingPunct="1">
              <a:lnSpc>
                <a:spcPts val="8000"/>
              </a:lnSpc>
              <a:defRPr/>
            </a:pPr>
            <a:r>
              <a:rPr kumimoji="1" lang="en-US" altLang="zh-CN" sz="8000" b="1" kern="0" dirty="0">
                <a:solidFill>
                  <a:srgbClr val="17375E"/>
                </a:solidFill>
                <a:latin typeface="Arial" panose="020B0604020202020204" pitchFamily="34" charset="0"/>
                <a:ea typeface="微软雅黑" panose="020B0503020204020204" pitchFamily="34" charset="-122"/>
                <a:cs typeface="+mn-ea"/>
                <a:sym typeface="Arial" panose="020B0604020202020204" pitchFamily="34" charset="0"/>
              </a:rPr>
              <a:t>01</a:t>
            </a:r>
            <a:endParaRPr kumimoji="1" lang="zh-CN" altLang="en-US" sz="8000" b="1" kern="0" dirty="0">
              <a:solidFill>
                <a:srgbClr val="17375E"/>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5" name="直线连接符 57"/>
          <p:cNvCxnSpPr/>
          <p:nvPr/>
        </p:nvCxnSpPr>
        <p:spPr>
          <a:xfrm rot="16200000" flipH="1">
            <a:off x="1657830" y="2556956"/>
            <a:ext cx="985140" cy="14584"/>
          </a:xfrm>
          <a:prstGeom prst="line">
            <a:avLst/>
          </a:prstGeom>
          <a:ln w="38100">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文本框 37"/>
          <p:cNvSpPr txBox="1"/>
          <p:nvPr/>
        </p:nvSpPr>
        <p:spPr>
          <a:xfrm flipH="1">
            <a:off x="214282" y="3643314"/>
            <a:ext cx="1773238" cy="1119187"/>
          </a:xfrm>
          <a:prstGeom prst="rect">
            <a:avLst/>
          </a:prstGeom>
          <a:noFill/>
          <a:effectLst>
            <a:outerShdw blurRad="50800" dist="38100" dir="2700000" algn="tl" rotWithShape="0">
              <a:prstClr val="black">
                <a:alpha val="40000"/>
              </a:prstClr>
            </a:outerShdw>
          </a:effectLst>
        </p:spPr>
        <p:txBody>
          <a:bodyPr>
            <a:spAutoFit/>
          </a:bodyPr>
          <a:lstStyle/>
          <a:p>
            <a:pPr algn="r" defTabSz="1219170" eaLnBrk="1" hangingPunct="1">
              <a:lnSpc>
                <a:spcPts val="8000"/>
              </a:lnSpc>
              <a:defRPr/>
            </a:pPr>
            <a:r>
              <a:rPr kumimoji="1" lang="en-US" altLang="zh-CN" sz="80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rPr>
              <a:t>02</a:t>
            </a:r>
            <a:endParaRPr kumimoji="1" lang="zh-CN" altLang="en-US" sz="8000" b="1" kern="0" dirty="0">
              <a:solidFill>
                <a:srgbClr val="17375E"/>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8" name="直线连接符 57"/>
          <p:cNvCxnSpPr/>
          <p:nvPr/>
        </p:nvCxnSpPr>
        <p:spPr>
          <a:xfrm rot="16200000" flipH="1">
            <a:off x="1643246" y="4143584"/>
            <a:ext cx="985140" cy="14584"/>
          </a:xfrm>
          <a:prstGeom prst="line">
            <a:avLst/>
          </a:prstGeom>
          <a:ln w="38100">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兵役登记</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42910" y="1214422"/>
            <a:ext cx="2646878" cy="584775"/>
          </a:xfrm>
          <a:prstGeom prst="rect">
            <a:avLst/>
          </a:prstGeom>
        </p:spPr>
        <p:txBody>
          <a:bodyPr wrap="none">
            <a:spAutoFit/>
          </a:bodyPr>
          <a:lstStyle/>
          <a:p>
            <a:pPr latinLnBrk="1"/>
            <a:r>
              <a:rPr lang="zh-CN" altLang="zh-CN" sz="3200" b="1" dirty="0" smtClean="0">
                <a:solidFill>
                  <a:srgbClr val="17375E"/>
                </a:solidFill>
              </a:rPr>
              <a:t>征兵工作程序</a:t>
            </a:r>
            <a:endParaRPr lang="en-US" altLang="zh-CN" sz="3200" b="1" dirty="0" smtClean="0">
              <a:solidFill>
                <a:srgbClr val="17375E"/>
              </a:solidFill>
            </a:endParaRPr>
          </a:p>
        </p:txBody>
      </p:sp>
      <p:sp>
        <p:nvSpPr>
          <p:cNvPr id="6" name="矩形 5"/>
          <p:cNvSpPr/>
          <p:nvPr/>
        </p:nvSpPr>
        <p:spPr>
          <a:xfrm>
            <a:off x="11723" y="3261756"/>
            <a:ext cx="9142809" cy="332509"/>
          </a:xfrm>
          <a:prstGeom prst="rect">
            <a:avLst/>
          </a:prstGeom>
          <a:gradFill flip="none" rotWithShape="1">
            <a:gsLst>
              <a:gs pos="0">
                <a:schemeClr val="accent1"/>
              </a:gs>
              <a:gs pos="50000">
                <a:schemeClr val="bg1">
                  <a:lumMod val="95000"/>
                  <a:shade val="67500"/>
                  <a:satMod val="115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dirty="0">
              <a:solidFill>
                <a:srgbClr val="17375E"/>
              </a:solidFill>
            </a:endParaRPr>
          </a:p>
        </p:txBody>
      </p:sp>
      <p:grpSp>
        <p:nvGrpSpPr>
          <p:cNvPr id="2" name="组合 6"/>
          <p:cNvGrpSpPr/>
          <p:nvPr/>
        </p:nvGrpSpPr>
        <p:grpSpPr>
          <a:xfrm>
            <a:off x="642911" y="2357430"/>
            <a:ext cx="142875" cy="1217153"/>
            <a:chOff x="643356" y="1151906"/>
            <a:chExt cx="166255" cy="1502228"/>
          </a:xfrm>
        </p:grpSpPr>
        <p:sp>
          <p:nvSpPr>
            <p:cNvPr id="8" name="椭圆 7"/>
            <p:cNvSpPr/>
            <p:nvPr/>
          </p:nvSpPr>
          <p:spPr>
            <a:xfrm>
              <a:off x="643356" y="2487879"/>
              <a:ext cx="166255" cy="166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solidFill>
                  <a:schemeClr val="accent2"/>
                </a:solidFill>
              </a:endParaRPr>
            </a:p>
          </p:txBody>
        </p:sp>
        <p:cxnSp>
          <p:nvCxnSpPr>
            <p:cNvPr id="9" name="直线连接符 20"/>
            <p:cNvCxnSpPr>
              <a:stCxn id="8" idx="0"/>
            </p:cNvCxnSpPr>
            <p:nvPr/>
          </p:nvCxnSpPr>
          <p:spPr>
            <a:xfrm flipV="1">
              <a:off x="726484" y="1151906"/>
              <a:ext cx="0" cy="1335973"/>
            </a:xfrm>
            <a:prstGeom prst="line">
              <a:avLst/>
            </a:prstGeom>
            <a:ln w="19050">
              <a:solidFill>
                <a:schemeClr val="accent1">
                  <a:alpha val="99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857224" y="2285992"/>
            <a:ext cx="2646878" cy="461665"/>
          </a:xfrm>
          <a:prstGeom prst="rect">
            <a:avLst/>
          </a:prstGeom>
        </p:spPr>
        <p:txBody>
          <a:bodyPr wrap="none">
            <a:spAutoFit/>
          </a:bodyPr>
          <a:lstStyle/>
          <a:p>
            <a:r>
              <a:rPr lang="zh-CN" altLang="zh-CN" sz="2400" b="1" dirty="0" smtClean="0">
                <a:solidFill>
                  <a:schemeClr val="accent2"/>
                </a:solidFill>
              </a:rPr>
              <a:t>完成兵役登记工作</a:t>
            </a:r>
            <a:endParaRPr lang="zh-CN" altLang="en-US" sz="2400" b="1" dirty="0">
              <a:solidFill>
                <a:schemeClr val="accent2"/>
              </a:solidFill>
              <a:latin typeface="Century Gothic"/>
              <a:ea typeface="微软雅黑" charset="0"/>
            </a:endParaRPr>
          </a:p>
        </p:txBody>
      </p:sp>
      <p:grpSp>
        <p:nvGrpSpPr>
          <p:cNvPr id="3" name="组合 12"/>
          <p:cNvGrpSpPr/>
          <p:nvPr/>
        </p:nvGrpSpPr>
        <p:grpSpPr>
          <a:xfrm>
            <a:off x="2571736" y="3357563"/>
            <a:ext cx="142876" cy="1214446"/>
            <a:chOff x="2525772" y="2487879"/>
            <a:chExt cx="166255" cy="1493074"/>
          </a:xfrm>
        </p:grpSpPr>
        <p:sp>
          <p:nvSpPr>
            <p:cNvPr id="15" name="椭圆 14"/>
            <p:cNvSpPr/>
            <p:nvPr/>
          </p:nvSpPr>
          <p:spPr>
            <a:xfrm>
              <a:off x="2525772" y="2487879"/>
              <a:ext cx="166255" cy="166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cxnSp>
          <p:nvCxnSpPr>
            <p:cNvPr id="17" name="直线连接符 54"/>
            <p:cNvCxnSpPr/>
            <p:nvPr/>
          </p:nvCxnSpPr>
          <p:spPr>
            <a:xfrm>
              <a:off x="2608900" y="2644980"/>
              <a:ext cx="0" cy="1335973"/>
            </a:xfrm>
            <a:prstGeom prst="line">
              <a:avLst/>
            </a:prstGeom>
            <a:ln w="19050">
              <a:solidFill>
                <a:schemeClr val="accent2">
                  <a:alpha val="99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18" name="文本框 8"/>
          <p:cNvSpPr txBox="1"/>
          <p:nvPr/>
        </p:nvSpPr>
        <p:spPr>
          <a:xfrm>
            <a:off x="571472" y="3000372"/>
            <a:ext cx="2071701" cy="892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09585">
              <a:lnSpc>
                <a:spcPct val="130000"/>
              </a:lnSpc>
            </a:pPr>
            <a:r>
              <a:rPr lang="zh-CN" altLang="zh-CN" sz="2000" b="1" dirty="0" smtClean="0"/>
              <a:t>符合条件</a:t>
            </a:r>
            <a:r>
              <a:rPr lang="zh-CN" altLang="en-US" sz="2000" b="1" dirty="0" smtClean="0"/>
              <a:t>、</a:t>
            </a:r>
            <a:endParaRPr lang="en-US" altLang="zh-CN" sz="2000" b="1" dirty="0" smtClean="0"/>
          </a:p>
          <a:p>
            <a:pPr algn="r" defTabSz="609585">
              <a:lnSpc>
                <a:spcPct val="130000"/>
              </a:lnSpc>
            </a:pPr>
            <a:r>
              <a:rPr lang="zh-CN" altLang="zh-CN" sz="2000" b="1" dirty="0" smtClean="0"/>
              <a:t>个人自愿的原则</a:t>
            </a:r>
            <a:endParaRPr lang="zh-CN" altLang="en-US" dirty="0">
              <a:solidFill>
                <a:schemeClr val="tx1">
                  <a:lumMod val="85000"/>
                  <a:lumOff val="15000"/>
                </a:schemeClr>
              </a:solidFill>
              <a:latin typeface="微软雅黑" charset="0"/>
              <a:ea typeface="微软雅黑" charset="0"/>
            </a:endParaRPr>
          </a:p>
        </p:txBody>
      </p:sp>
      <p:sp>
        <p:nvSpPr>
          <p:cNvPr id="19" name="矩形 18"/>
          <p:cNvSpPr/>
          <p:nvPr/>
        </p:nvSpPr>
        <p:spPr>
          <a:xfrm>
            <a:off x="2714612" y="3929066"/>
            <a:ext cx="2808421" cy="830997"/>
          </a:xfrm>
          <a:prstGeom prst="rect">
            <a:avLst/>
          </a:prstGeom>
        </p:spPr>
        <p:txBody>
          <a:bodyPr wrap="square">
            <a:spAutoFit/>
          </a:bodyPr>
          <a:lstStyle/>
          <a:p>
            <a:r>
              <a:rPr lang="zh-CN" altLang="zh-CN" sz="2400" b="1" dirty="0" smtClean="0">
                <a:solidFill>
                  <a:schemeClr val="accent2"/>
                </a:solidFill>
              </a:rPr>
              <a:t>确定应服役人员中确定预征对象</a:t>
            </a:r>
            <a:endParaRPr lang="zh-CN" altLang="en-US" sz="2400" b="1" dirty="0">
              <a:solidFill>
                <a:schemeClr val="accent2"/>
              </a:solidFill>
              <a:latin typeface="Century Gothic"/>
              <a:ea typeface="微软雅黑" charset="0"/>
            </a:endParaRPr>
          </a:p>
        </p:txBody>
      </p:sp>
      <p:grpSp>
        <p:nvGrpSpPr>
          <p:cNvPr id="4" name="组合 20"/>
          <p:cNvGrpSpPr/>
          <p:nvPr/>
        </p:nvGrpSpPr>
        <p:grpSpPr>
          <a:xfrm>
            <a:off x="4408211" y="2071678"/>
            <a:ext cx="163789" cy="1467169"/>
            <a:chOff x="4408188" y="1151906"/>
            <a:chExt cx="166255" cy="1502228"/>
          </a:xfrm>
        </p:grpSpPr>
        <p:sp>
          <p:nvSpPr>
            <p:cNvPr id="22" name="椭圆 21"/>
            <p:cNvSpPr/>
            <p:nvPr/>
          </p:nvSpPr>
          <p:spPr>
            <a:xfrm>
              <a:off x="4408188" y="2487879"/>
              <a:ext cx="166255" cy="1662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cxnSp>
          <p:nvCxnSpPr>
            <p:cNvPr id="23" name="直线连接符 58"/>
            <p:cNvCxnSpPr/>
            <p:nvPr/>
          </p:nvCxnSpPr>
          <p:spPr>
            <a:xfrm flipV="1">
              <a:off x="4491315" y="1151906"/>
              <a:ext cx="0" cy="1335973"/>
            </a:xfrm>
            <a:prstGeom prst="line">
              <a:avLst/>
            </a:prstGeom>
            <a:ln w="19050">
              <a:solidFill>
                <a:schemeClr val="accent3">
                  <a:alpha val="99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4643438" y="2000240"/>
            <a:ext cx="2855079" cy="830997"/>
          </a:xfrm>
          <a:prstGeom prst="rect">
            <a:avLst/>
          </a:prstGeom>
        </p:spPr>
        <p:txBody>
          <a:bodyPr wrap="square">
            <a:spAutoFit/>
          </a:bodyPr>
          <a:lstStyle/>
          <a:p>
            <a:r>
              <a:rPr lang="zh-CN" altLang="en-US" sz="2400" b="1" dirty="0" smtClean="0">
                <a:solidFill>
                  <a:schemeClr val="accent3"/>
                </a:solidFill>
                <a:ea typeface="微软雅黑" charset="0"/>
              </a:rPr>
              <a:t>组织预征对象进行体检和政审</a:t>
            </a:r>
            <a:endParaRPr lang="zh-CN" altLang="en-US" sz="2400" b="1" dirty="0">
              <a:solidFill>
                <a:schemeClr val="accent3"/>
              </a:solidFill>
              <a:latin typeface="Century Gothic"/>
              <a:ea typeface="微软雅黑" charset="0"/>
            </a:endParaRPr>
          </a:p>
        </p:txBody>
      </p:sp>
      <p:grpSp>
        <p:nvGrpSpPr>
          <p:cNvPr id="5" name="组合 26"/>
          <p:cNvGrpSpPr/>
          <p:nvPr/>
        </p:nvGrpSpPr>
        <p:grpSpPr>
          <a:xfrm>
            <a:off x="6290381" y="3317173"/>
            <a:ext cx="139007" cy="1326274"/>
            <a:chOff x="6290604" y="2487879"/>
            <a:chExt cx="166255" cy="1493074"/>
          </a:xfrm>
        </p:grpSpPr>
        <p:sp>
          <p:nvSpPr>
            <p:cNvPr id="29" name="椭圆 28"/>
            <p:cNvSpPr/>
            <p:nvPr/>
          </p:nvSpPr>
          <p:spPr>
            <a:xfrm>
              <a:off x="6290604" y="2487879"/>
              <a:ext cx="166255" cy="16625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cxnSp>
          <p:nvCxnSpPr>
            <p:cNvPr id="30" name="直线连接符 62"/>
            <p:cNvCxnSpPr/>
            <p:nvPr/>
          </p:nvCxnSpPr>
          <p:spPr>
            <a:xfrm>
              <a:off x="6373731" y="2644980"/>
              <a:ext cx="0" cy="1335973"/>
            </a:xfrm>
            <a:prstGeom prst="line">
              <a:avLst/>
            </a:prstGeom>
            <a:ln w="19050">
              <a:solidFill>
                <a:schemeClr val="tx2">
                  <a:alpha val="99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6500826" y="4357694"/>
            <a:ext cx="2031325" cy="954107"/>
          </a:xfrm>
          <a:prstGeom prst="rect">
            <a:avLst/>
          </a:prstGeom>
        </p:spPr>
        <p:txBody>
          <a:bodyPr wrap="none">
            <a:spAutoFit/>
          </a:bodyPr>
          <a:lstStyle/>
          <a:p>
            <a:r>
              <a:rPr lang="zh-CN" altLang="en-US" sz="2400" b="1" dirty="0" smtClean="0">
                <a:solidFill>
                  <a:schemeClr val="tx2"/>
                </a:solidFill>
                <a:ea typeface="微软雅黑" charset="0"/>
              </a:rPr>
              <a:t>其他征兵程序</a:t>
            </a:r>
          </a:p>
          <a:p>
            <a:endParaRPr lang="zh-CN" altLang="en-US" sz="3200" b="1" dirty="0">
              <a:solidFill>
                <a:schemeClr val="tx2"/>
              </a:solidFill>
              <a:latin typeface="Century Gothic"/>
              <a:ea typeface="微软雅黑" charset="0"/>
            </a:endParaRPr>
          </a:p>
        </p:txBody>
      </p:sp>
      <p:sp>
        <p:nvSpPr>
          <p:cNvPr id="24" name="矩形 23"/>
          <p:cNvSpPr/>
          <p:nvPr/>
        </p:nvSpPr>
        <p:spPr>
          <a:xfrm>
            <a:off x="428596" y="5214950"/>
            <a:ext cx="8429684" cy="830997"/>
          </a:xfrm>
          <a:prstGeom prst="rect">
            <a:avLst/>
          </a:prstGeom>
        </p:spPr>
        <p:txBody>
          <a:bodyPr wrap="square">
            <a:spAutoFit/>
          </a:bodyPr>
          <a:lstStyle/>
          <a:p>
            <a:r>
              <a:rPr lang="zh-CN" altLang="zh-CN" sz="2400" b="1" dirty="0" smtClean="0"/>
              <a:t>兵役登记</a:t>
            </a:r>
            <a:r>
              <a:rPr lang="zh-CN" altLang="zh-CN" sz="2400" b="1" dirty="0" smtClean="0">
                <a:solidFill>
                  <a:srgbClr val="FF0000"/>
                </a:solidFill>
              </a:rPr>
              <a:t>并不是</a:t>
            </a:r>
            <a:r>
              <a:rPr lang="zh-CN" altLang="zh-CN" sz="2400" b="1" dirty="0" smtClean="0"/>
              <a:t>要求每个适龄青年去当兵，因其他原因</a:t>
            </a:r>
            <a:r>
              <a:rPr lang="zh-CN" altLang="zh-CN" sz="2400" b="1" dirty="0" smtClean="0">
                <a:solidFill>
                  <a:srgbClr val="FF0000"/>
                </a:solidFill>
              </a:rPr>
              <a:t>暂时没有应征入伍意愿</a:t>
            </a:r>
            <a:r>
              <a:rPr lang="zh-CN" altLang="zh-CN" sz="2400" b="1" dirty="0" smtClean="0"/>
              <a:t>的适龄青年正常学习、工作、生活</a:t>
            </a:r>
            <a:r>
              <a:rPr lang="zh-CN" altLang="zh-CN" sz="2400" b="1" dirty="0" smtClean="0">
                <a:solidFill>
                  <a:srgbClr val="FF0000"/>
                </a:solidFill>
              </a:rPr>
              <a:t>不受影响</a:t>
            </a:r>
            <a:endParaRPr lang="zh-CN" altLang="en-US" sz="2400" b="1" dirty="0">
              <a:solidFill>
                <a:srgbClr val="FF0000"/>
              </a:solidFill>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latin typeface="Arial "/>
                <a:ea typeface="Arial Unicode MS" pitchFamily="34" charset="-122"/>
                <a:cs typeface="Arial Unicode MS" pitchFamily="34" charset="-122"/>
              </a:rPr>
              <a:t>04</a:t>
            </a:r>
            <a:endParaRPr lang="zh-CN" altLang="en-US" dirty="0">
              <a:latin typeface="Arial "/>
              <a:ea typeface="Arial Unicode MS" pitchFamily="34" charset="-122"/>
              <a:cs typeface="Arial Unicode MS" pitchFamily="34" charset="-122"/>
            </a:endParaRPr>
          </a:p>
        </p:txBody>
      </p:sp>
      <p:sp>
        <p:nvSpPr>
          <p:cNvPr id="3" name="文本占位符 2"/>
          <p:cNvSpPr>
            <a:spLocks noGrp="1"/>
          </p:cNvSpPr>
          <p:nvPr>
            <p:ph type="body" sz="quarter" idx="11"/>
          </p:nvPr>
        </p:nvSpPr>
        <p:spPr>
          <a:xfrm>
            <a:off x="2143108" y="2428868"/>
            <a:ext cx="6715172" cy="1928826"/>
          </a:xfrm>
        </p:spPr>
        <p:txBody>
          <a:bodyPr/>
          <a:lstStyle/>
          <a:p>
            <a:r>
              <a:rPr lang="zh-CN" altLang="en-US" dirty="0" smtClean="0"/>
              <a:t>高校学生</a:t>
            </a:r>
            <a:r>
              <a:rPr lang="zh-CN" altLang="zh-CN" dirty="0" smtClean="0"/>
              <a:t>参军</a:t>
            </a:r>
            <a:r>
              <a:rPr lang="zh-CN" altLang="zh-CN" dirty="0" smtClean="0"/>
              <a:t>入伍</a:t>
            </a:r>
            <a:endParaRPr lang="en-US" altLang="zh-CN" dirty="0" smtClean="0"/>
          </a:p>
          <a:p>
            <a:r>
              <a:rPr lang="zh-CN" altLang="zh-CN" dirty="0" smtClean="0"/>
              <a:t>意义</a:t>
            </a:r>
            <a:endParaRPr lang="zh-CN" altLang="en-US" dirty="0" smtClean="0">
              <a:cs typeface="+mn-ea"/>
              <a:sym typeface="+mn-lt"/>
            </a:endParaRPr>
          </a:p>
        </p:txBody>
      </p:sp>
    </p:spTree>
    <p:extLst>
      <p:ext uri="{BB962C8B-B14F-4D97-AF65-F5344CB8AC3E}">
        <p14:creationId xmlns:p14="http://schemas.microsoft.com/office/powerpoint/2010/main" xmlns="" val="901325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高校学生</a:t>
            </a:r>
            <a:r>
              <a:rPr lang="zh-CN" altLang="en-US" sz="3200" b="1" dirty="0" smtClean="0">
                <a:solidFill>
                  <a:prstClr val="black"/>
                </a:solidFill>
                <a:latin typeface="微软雅黑" panose="020B0503020204020204" pitchFamily="34" charset="-122"/>
                <a:ea typeface="微软雅黑" panose="020B0503020204020204" pitchFamily="34" charset="-122"/>
              </a:rPr>
              <a:t>参军入伍意义</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928662" y="1714488"/>
            <a:ext cx="5109091" cy="58477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atinLnBrk="1"/>
            <a:r>
              <a:rPr lang="zh-CN" altLang="en-US" sz="3200" b="1" cap="all" dirty="0" smtClean="0">
                <a:ln w="0"/>
                <a:solidFill>
                  <a:srgbClr val="17375E"/>
                </a:solidFill>
                <a:effectLst>
                  <a:reflection blurRad="12700" stA="50000" endPos="50000" dist="5000" dir="5400000" sy="-100000" rotWithShape="0"/>
                </a:effectLst>
              </a:rPr>
              <a:t>是贯彻兵役法规的具体体现</a:t>
            </a:r>
          </a:p>
        </p:txBody>
      </p:sp>
      <p:pic>
        <p:nvPicPr>
          <p:cNvPr id="25" name="Picture 2" descr="C:\Users\Administrator\Desktop\huge53902d9bcd911.gif"/>
          <p:cNvPicPr>
            <a:picLocks noChangeAspect="1" noChangeArrowheads="1"/>
          </p:cNvPicPr>
          <p:nvPr/>
        </p:nvPicPr>
        <p:blipFill>
          <a:blip r:embed="rId2"/>
          <a:srcRect/>
          <a:stretch>
            <a:fillRect/>
          </a:stretch>
        </p:blipFill>
        <p:spPr bwMode="auto">
          <a:xfrm>
            <a:off x="71406" y="1643050"/>
            <a:ext cx="666748" cy="666748"/>
          </a:xfrm>
          <a:prstGeom prst="rect">
            <a:avLst/>
          </a:prstGeom>
          <a:noFill/>
        </p:spPr>
      </p:pic>
      <p:sp>
        <p:nvSpPr>
          <p:cNvPr id="27" name="矩形 26"/>
          <p:cNvSpPr/>
          <p:nvPr/>
        </p:nvSpPr>
        <p:spPr>
          <a:xfrm>
            <a:off x="928662" y="4500570"/>
            <a:ext cx="5715040" cy="584775"/>
          </a:xfrm>
          <a:prstGeom prst="rect">
            <a:avLst/>
          </a:prstGeom>
        </p:spPr>
        <p:txBody>
          <a:bodyPr wrap="square">
            <a:spAutoFit/>
          </a:bodyPr>
          <a:lstStyle/>
          <a:p>
            <a:r>
              <a:rPr lang="zh-CN" altLang="en-US" sz="3200" b="1" dirty="0" smtClean="0">
                <a:solidFill>
                  <a:schemeClr val="tx2">
                    <a:lumMod val="40000"/>
                    <a:lumOff val="60000"/>
                  </a:schemeClr>
                </a:solidFill>
              </a:rPr>
              <a:t>是我军现代化建设的需要</a:t>
            </a:r>
          </a:p>
        </p:txBody>
      </p:sp>
      <p:sp>
        <p:nvSpPr>
          <p:cNvPr id="31" name="矩形 30"/>
          <p:cNvSpPr/>
          <p:nvPr/>
        </p:nvSpPr>
        <p:spPr>
          <a:xfrm>
            <a:off x="928662" y="5214950"/>
            <a:ext cx="6500858" cy="584775"/>
          </a:xfrm>
          <a:prstGeom prst="rect">
            <a:avLst/>
          </a:prstGeom>
        </p:spPr>
        <p:txBody>
          <a:bodyPr wrap="square">
            <a:spAutoFit/>
          </a:bodyPr>
          <a:lstStyle/>
          <a:p>
            <a:pPr latinLnBrk="1"/>
            <a:r>
              <a:rPr lang="zh-CN" altLang="en-US" sz="3200" b="1" dirty="0" smtClean="0">
                <a:solidFill>
                  <a:schemeClr val="tx2">
                    <a:lumMod val="40000"/>
                    <a:lumOff val="60000"/>
                  </a:schemeClr>
                </a:solidFill>
              </a:rPr>
              <a:t>是实现大学生个人成长进步的需要</a:t>
            </a:r>
            <a:endParaRPr lang="zh-CN" altLang="zh-CN" sz="3200" b="1" dirty="0" smtClean="0">
              <a:solidFill>
                <a:schemeClr val="tx2">
                  <a:lumMod val="40000"/>
                  <a:lumOff val="60000"/>
                </a:schemeClr>
              </a:solidFill>
            </a:endParaRPr>
          </a:p>
        </p:txBody>
      </p:sp>
      <p:sp>
        <p:nvSpPr>
          <p:cNvPr id="32" name="矩形 31"/>
          <p:cNvSpPr/>
          <p:nvPr/>
        </p:nvSpPr>
        <p:spPr>
          <a:xfrm>
            <a:off x="928662" y="1000108"/>
            <a:ext cx="4288353" cy="584775"/>
          </a:xfrm>
          <a:prstGeom prst="rect">
            <a:avLst/>
          </a:prstGeom>
        </p:spPr>
        <p:txBody>
          <a:bodyPr wrap="none">
            <a:spAutoFit/>
          </a:bodyPr>
          <a:lstStyle/>
          <a:p>
            <a:pPr latinLnBrk="1"/>
            <a:r>
              <a:rPr lang="zh-CN" altLang="en-US" sz="3200" b="1" dirty="0" smtClean="0">
                <a:solidFill>
                  <a:srgbClr val="17375E"/>
                </a:solidFill>
              </a:rPr>
              <a:t>征集在校大学生入伍：</a:t>
            </a:r>
            <a:endParaRPr lang="en-US" altLang="zh-CN" sz="3200" b="1" dirty="0" smtClean="0">
              <a:solidFill>
                <a:srgbClr val="17375E"/>
              </a:solidFill>
            </a:endParaRPr>
          </a:p>
        </p:txBody>
      </p:sp>
      <p:sp>
        <p:nvSpPr>
          <p:cNvPr id="34" name="矩形 33"/>
          <p:cNvSpPr/>
          <p:nvPr/>
        </p:nvSpPr>
        <p:spPr>
          <a:xfrm>
            <a:off x="785786" y="2413338"/>
            <a:ext cx="8072494" cy="1938992"/>
          </a:xfrm>
          <a:prstGeom prst="rect">
            <a:avLst/>
          </a:prstGeom>
        </p:spPr>
        <p:txBody>
          <a:bodyPr wrap="square">
            <a:spAutoFit/>
          </a:bodyPr>
          <a:lstStyle/>
          <a:p>
            <a:r>
              <a:rPr lang="zh-CN" altLang="zh-CN" sz="2400" b="1" dirty="0" smtClean="0">
                <a:solidFill>
                  <a:srgbClr val="17375E"/>
                </a:solidFill>
                <a:latin typeface="+mj-ea"/>
                <a:ea typeface="+mj-ea"/>
              </a:rPr>
              <a:t>《兵役法》第三条</a:t>
            </a:r>
            <a:r>
              <a:rPr lang="zh-CN" altLang="zh-CN" sz="2400" b="1" dirty="0" smtClean="0">
                <a:latin typeface="楷体" pitchFamily="49" charset="-122"/>
                <a:ea typeface="楷体" pitchFamily="49" charset="-122"/>
              </a:rPr>
              <a:t>规定：“中华人民共和国公民，不分民族种族、职业、家庭出身、宗教信仰和教育程度，都有义务依照本法的规定服兵役”。作为大学生也有履行兵役义务的责任，从长远来看，征集在校</a:t>
            </a:r>
            <a:r>
              <a:rPr lang="zh-CN" altLang="en-US" sz="2400" b="1" dirty="0" smtClean="0">
                <a:latin typeface="楷体" pitchFamily="49" charset="-122"/>
                <a:ea typeface="楷体" pitchFamily="49" charset="-122"/>
              </a:rPr>
              <a:t>大学生</a:t>
            </a:r>
            <a:r>
              <a:rPr lang="zh-CN" altLang="zh-CN" sz="2400" b="1" dirty="0" smtClean="0">
                <a:latin typeface="楷体" pitchFamily="49" charset="-122"/>
                <a:ea typeface="楷体" pitchFamily="49" charset="-122"/>
              </a:rPr>
              <a:t>入伍，是我国经济发展和军队建设发展的一种必然趋势</a:t>
            </a:r>
            <a:endParaRPr lang="zh-CN" altLang="en-US" sz="2400" b="1" dirty="0">
              <a:latin typeface="楷体" pitchFamily="49" charset="-122"/>
              <a:ea typeface="楷体" pitchFamily="49" charset="-122"/>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高校学生参军</a:t>
            </a:r>
            <a:r>
              <a:rPr lang="zh-CN" altLang="en-US" sz="3200" b="1" dirty="0" smtClean="0">
                <a:solidFill>
                  <a:prstClr val="black"/>
                </a:solidFill>
                <a:latin typeface="微软雅黑" panose="020B0503020204020204" pitchFamily="34" charset="-122"/>
                <a:ea typeface="微软雅黑" panose="020B0503020204020204" pitchFamily="34" charset="-122"/>
              </a:rPr>
              <a:t>入伍意义</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928662" y="1714488"/>
            <a:ext cx="5109091" cy="584775"/>
          </a:xfrm>
          <a:prstGeom prst="rect">
            <a:avLst/>
          </a:prstGeom>
        </p:spPr>
        <p:txBody>
          <a:bodyPr wrap="none">
            <a:spAutoFit/>
          </a:bodyPr>
          <a:lstStyle/>
          <a:p>
            <a:pPr latinLnBrk="1"/>
            <a:r>
              <a:rPr lang="zh-CN" altLang="en-US" sz="3200" b="1" dirty="0" smtClean="0">
                <a:solidFill>
                  <a:schemeClr val="tx2">
                    <a:lumMod val="40000"/>
                    <a:lumOff val="60000"/>
                  </a:schemeClr>
                </a:solidFill>
              </a:rPr>
              <a:t>是贯彻兵役法规的具体体现</a:t>
            </a:r>
          </a:p>
        </p:txBody>
      </p:sp>
      <p:pic>
        <p:nvPicPr>
          <p:cNvPr id="25" name="Picture 2" descr="C:\Users\Administrator\Desktop\huge53902d9bcd911.gif"/>
          <p:cNvPicPr>
            <a:picLocks noChangeAspect="1" noChangeArrowheads="1"/>
          </p:cNvPicPr>
          <p:nvPr/>
        </p:nvPicPr>
        <p:blipFill>
          <a:blip r:embed="rId2"/>
          <a:srcRect/>
          <a:stretch>
            <a:fillRect/>
          </a:stretch>
        </p:blipFill>
        <p:spPr bwMode="auto">
          <a:xfrm>
            <a:off x="71406" y="2285992"/>
            <a:ext cx="666748" cy="666748"/>
          </a:xfrm>
          <a:prstGeom prst="rect">
            <a:avLst/>
          </a:prstGeom>
          <a:noFill/>
        </p:spPr>
      </p:pic>
      <p:sp>
        <p:nvSpPr>
          <p:cNvPr id="27" name="矩形 26"/>
          <p:cNvSpPr/>
          <p:nvPr/>
        </p:nvSpPr>
        <p:spPr>
          <a:xfrm>
            <a:off x="928662" y="2428868"/>
            <a:ext cx="5715040" cy="58477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en-US" sz="3200" b="1" cap="all" dirty="0" smtClean="0">
                <a:ln w="0"/>
                <a:solidFill>
                  <a:srgbClr val="17375E"/>
                </a:solidFill>
                <a:effectLst>
                  <a:reflection blurRad="12700" stA="50000" endPos="50000" dist="5000" dir="5400000" sy="-100000" rotWithShape="0"/>
                </a:effectLst>
              </a:rPr>
              <a:t>是我军现代化建设的需要</a:t>
            </a:r>
          </a:p>
        </p:txBody>
      </p:sp>
      <p:sp>
        <p:nvSpPr>
          <p:cNvPr id="31" name="矩形 30"/>
          <p:cNvSpPr/>
          <p:nvPr/>
        </p:nvSpPr>
        <p:spPr>
          <a:xfrm>
            <a:off x="928662" y="5786454"/>
            <a:ext cx="6500858" cy="584775"/>
          </a:xfrm>
          <a:prstGeom prst="rect">
            <a:avLst/>
          </a:prstGeom>
        </p:spPr>
        <p:txBody>
          <a:bodyPr wrap="square">
            <a:spAutoFit/>
          </a:bodyPr>
          <a:lstStyle/>
          <a:p>
            <a:pPr latinLnBrk="1"/>
            <a:r>
              <a:rPr lang="zh-CN" altLang="en-US" sz="3200" b="1" dirty="0" smtClean="0">
                <a:solidFill>
                  <a:schemeClr val="tx2">
                    <a:lumMod val="40000"/>
                    <a:lumOff val="60000"/>
                  </a:schemeClr>
                </a:solidFill>
              </a:rPr>
              <a:t>是实现大学生个人成长进步的需要</a:t>
            </a:r>
            <a:endParaRPr lang="zh-CN" altLang="zh-CN" sz="3200" b="1" dirty="0" smtClean="0">
              <a:solidFill>
                <a:schemeClr val="tx2">
                  <a:lumMod val="40000"/>
                  <a:lumOff val="60000"/>
                </a:schemeClr>
              </a:solidFill>
            </a:endParaRPr>
          </a:p>
        </p:txBody>
      </p:sp>
      <p:sp>
        <p:nvSpPr>
          <p:cNvPr id="32" name="矩形 31"/>
          <p:cNvSpPr/>
          <p:nvPr/>
        </p:nvSpPr>
        <p:spPr>
          <a:xfrm>
            <a:off x="928662" y="1000108"/>
            <a:ext cx="4288353" cy="584775"/>
          </a:xfrm>
          <a:prstGeom prst="rect">
            <a:avLst/>
          </a:prstGeom>
        </p:spPr>
        <p:txBody>
          <a:bodyPr wrap="none">
            <a:spAutoFit/>
          </a:bodyPr>
          <a:lstStyle/>
          <a:p>
            <a:pPr latinLnBrk="1"/>
            <a:r>
              <a:rPr lang="zh-CN" altLang="en-US" sz="3200" b="1" dirty="0" smtClean="0">
                <a:solidFill>
                  <a:srgbClr val="17375E"/>
                </a:solidFill>
              </a:rPr>
              <a:t>征集在校大学生入伍：</a:t>
            </a:r>
            <a:endParaRPr lang="en-US" altLang="zh-CN" sz="3200" b="1" dirty="0" smtClean="0">
              <a:solidFill>
                <a:srgbClr val="17375E"/>
              </a:solidFill>
            </a:endParaRPr>
          </a:p>
        </p:txBody>
      </p:sp>
      <p:sp>
        <p:nvSpPr>
          <p:cNvPr id="10" name="矩形 9"/>
          <p:cNvSpPr/>
          <p:nvPr/>
        </p:nvSpPr>
        <p:spPr>
          <a:xfrm>
            <a:off x="0" y="3071810"/>
            <a:ext cx="8929718" cy="2677656"/>
          </a:xfrm>
          <a:prstGeom prst="rect">
            <a:avLst/>
          </a:prstGeom>
        </p:spPr>
        <p:txBody>
          <a:bodyPr wrap="square">
            <a:spAutoFit/>
          </a:bodyPr>
          <a:lstStyle/>
          <a:p>
            <a:pPr lvl="1" latinLnBrk="1"/>
            <a:r>
              <a:rPr lang="zh-CN" altLang="zh-CN" sz="2400" b="1" dirty="0" smtClean="0">
                <a:latin typeface="楷体" pitchFamily="49" charset="-122"/>
                <a:ea typeface="楷体" pitchFamily="49" charset="-122"/>
              </a:rPr>
              <a:t>保卫国家安全、维护祖国统一，是我军的根本宗旨。随着科技强军和部队的现代化建设的发展，大批新型武器装备到部队，不仅</a:t>
            </a:r>
            <a:r>
              <a:rPr lang="zh-CN" altLang="en-US" sz="2400" b="1" dirty="0" smtClean="0">
                <a:latin typeface="楷体" pitchFamily="49" charset="-122"/>
                <a:ea typeface="楷体" pitchFamily="49" charset="-122"/>
              </a:rPr>
              <a:t>需要</a:t>
            </a:r>
            <a:r>
              <a:rPr lang="zh-CN" altLang="zh-CN" sz="2400" b="1" dirty="0" smtClean="0">
                <a:latin typeface="楷体" pitchFamily="49" charset="-122"/>
                <a:ea typeface="楷体" pitchFamily="49" charset="-122"/>
              </a:rPr>
              <a:t>高素质的军官，同时需要文化素质较高的士兵去操纵和维护。征集一定数量的大学生入伍，对优化部队兵员结构、适应军队知识密集、技术先进的需要，加快实现科技强军，走精兵之路有着十分重要的意义。</a:t>
            </a:r>
            <a:r>
              <a:rPr lang="zh-CN" altLang="en-US" sz="2400" b="1" dirty="0" smtClean="0">
                <a:latin typeface="+mj-ea"/>
                <a:ea typeface="+mj-ea"/>
              </a:rPr>
              <a:t>“未来战争，不是士兵之间的战争、而是科学家与工程师之间的博弈”</a:t>
            </a:r>
            <a:endParaRPr lang="zh-CN" altLang="zh-CN" sz="2400" b="1" dirty="0" smtClean="0">
              <a:latin typeface="+mj-ea"/>
              <a:ea typeface="+mj-ea"/>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高校学生参军</a:t>
            </a:r>
            <a:r>
              <a:rPr lang="zh-CN" altLang="en-US" sz="3200" b="1" dirty="0" smtClean="0">
                <a:solidFill>
                  <a:prstClr val="black"/>
                </a:solidFill>
                <a:latin typeface="微软雅黑" panose="020B0503020204020204" pitchFamily="34" charset="-122"/>
                <a:ea typeface="微软雅黑" panose="020B0503020204020204" pitchFamily="34" charset="-122"/>
              </a:rPr>
              <a:t>入伍意义</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928662" y="1714488"/>
            <a:ext cx="5109091" cy="584775"/>
          </a:xfrm>
          <a:prstGeom prst="rect">
            <a:avLst/>
          </a:prstGeom>
        </p:spPr>
        <p:txBody>
          <a:bodyPr wrap="none">
            <a:spAutoFit/>
          </a:bodyPr>
          <a:lstStyle/>
          <a:p>
            <a:pPr latinLnBrk="1"/>
            <a:r>
              <a:rPr lang="zh-CN" altLang="en-US" sz="3200" b="1" dirty="0" smtClean="0">
                <a:solidFill>
                  <a:schemeClr val="tx2">
                    <a:lumMod val="40000"/>
                    <a:lumOff val="60000"/>
                  </a:schemeClr>
                </a:solidFill>
              </a:rPr>
              <a:t>是贯彻兵役法规的具体体现</a:t>
            </a:r>
          </a:p>
        </p:txBody>
      </p:sp>
      <p:pic>
        <p:nvPicPr>
          <p:cNvPr id="25" name="Picture 2" descr="C:\Users\Administrator\Desktop\huge53902d9bcd911.gif"/>
          <p:cNvPicPr>
            <a:picLocks noChangeAspect="1" noChangeArrowheads="1"/>
          </p:cNvPicPr>
          <p:nvPr/>
        </p:nvPicPr>
        <p:blipFill>
          <a:blip r:embed="rId2"/>
          <a:srcRect/>
          <a:stretch>
            <a:fillRect/>
          </a:stretch>
        </p:blipFill>
        <p:spPr bwMode="auto">
          <a:xfrm>
            <a:off x="214282" y="3071810"/>
            <a:ext cx="666748" cy="666748"/>
          </a:xfrm>
          <a:prstGeom prst="rect">
            <a:avLst/>
          </a:prstGeom>
          <a:noFill/>
        </p:spPr>
      </p:pic>
      <p:sp>
        <p:nvSpPr>
          <p:cNvPr id="27" name="矩形 26"/>
          <p:cNvSpPr/>
          <p:nvPr/>
        </p:nvSpPr>
        <p:spPr>
          <a:xfrm>
            <a:off x="928662" y="2428868"/>
            <a:ext cx="5715040" cy="584775"/>
          </a:xfrm>
          <a:prstGeom prst="rect">
            <a:avLst/>
          </a:prstGeom>
        </p:spPr>
        <p:txBody>
          <a:bodyPr wrap="square">
            <a:spAutoFit/>
          </a:bodyPr>
          <a:lstStyle/>
          <a:p>
            <a:r>
              <a:rPr lang="zh-CN" altLang="en-US" sz="3200" b="1" dirty="0" smtClean="0">
                <a:solidFill>
                  <a:schemeClr val="tx2">
                    <a:lumMod val="40000"/>
                    <a:lumOff val="60000"/>
                  </a:schemeClr>
                </a:solidFill>
              </a:rPr>
              <a:t>是我军现代化建设的需要</a:t>
            </a:r>
          </a:p>
        </p:txBody>
      </p:sp>
      <p:sp>
        <p:nvSpPr>
          <p:cNvPr id="31" name="矩形 30"/>
          <p:cNvSpPr/>
          <p:nvPr/>
        </p:nvSpPr>
        <p:spPr>
          <a:xfrm>
            <a:off x="928662" y="3143248"/>
            <a:ext cx="6500858" cy="58477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atinLnBrk="1"/>
            <a:r>
              <a:rPr lang="zh-CN" altLang="en-US" sz="3200" b="1" cap="all" dirty="0" smtClean="0">
                <a:ln w="0"/>
                <a:solidFill>
                  <a:srgbClr val="17375E"/>
                </a:solidFill>
                <a:effectLst>
                  <a:reflection blurRad="12700" stA="50000" endPos="50000" dist="5000" dir="5400000" sy="-100000" rotWithShape="0"/>
                </a:effectLst>
              </a:rPr>
              <a:t>是实现大学生个人成长进步的需要</a:t>
            </a:r>
            <a:endParaRPr lang="zh-CN" altLang="zh-CN" sz="3200" b="1" cap="all" dirty="0" smtClean="0">
              <a:ln w="0"/>
              <a:solidFill>
                <a:srgbClr val="17375E"/>
              </a:solidFill>
              <a:effectLst>
                <a:reflection blurRad="12700" stA="50000" endPos="50000" dist="5000" dir="5400000" sy="-100000" rotWithShape="0"/>
              </a:effectLst>
            </a:endParaRPr>
          </a:p>
        </p:txBody>
      </p:sp>
      <p:sp>
        <p:nvSpPr>
          <p:cNvPr id="32" name="矩形 31"/>
          <p:cNvSpPr/>
          <p:nvPr/>
        </p:nvSpPr>
        <p:spPr>
          <a:xfrm>
            <a:off x="928662" y="1000108"/>
            <a:ext cx="4288353" cy="584775"/>
          </a:xfrm>
          <a:prstGeom prst="rect">
            <a:avLst/>
          </a:prstGeom>
        </p:spPr>
        <p:txBody>
          <a:bodyPr wrap="none">
            <a:spAutoFit/>
          </a:bodyPr>
          <a:lstStyle/>
          <a:p>
            <a:pPr latinLnBrk="1"/>
            <a:r>
              <a:rPr lang="zh-CN" altLang="en-US" sz="3200" b="1" dirty="0" smtClean="0">
                <a:solidFill>
                  <a:srgbClr val="17375E"/>
                </a:solidFill>
              </a:rPr>
              <a:t>征集在校大学生入伍：</a:t>
            </a:r>
            <a:endParaRPr lang="en-US" altLang="zh-CN" sz="3200" b="1" dirty="0" smtClean="0">
              <a:solidFill>
                <a:srgbClr val="17375E"/>
              </a:solidFill>
            </a:endParaRPr>
          </a:p>
        </p:txBody>
      </p:sp>
      <p:sp>
        <p:nvSpPr>
          <p:cNvPr id="12" name="矩形 11"/>
          <p:cNvSpPr/>
          <p:nvPr/>
        </p:nvSpPr>
        <p:spPr>
          <a:xfrm>
            <a:off x="0" y="3929066"/>
            <a:ext cx="8786842" cy="2308324"/>
          </a:xfrm>
          <a:prstGeom prst="rect">
            <a:avLst/>
          </a:prstGeom>
        </p:spPr>
        <p:txBody>
          <a:bodyPr wrap="square">
            <a:spAutoFit/>
          </a:bodyPr>
          <a:lstStyle/>
          <a:p>
            <a:pPr lvl="1"/>
            <a:r>
              <a:rPr lang="zh-CN" altLang="zh-CN" sz="2400" b="1" dirty="0" smtClean="0">
                <a:latin typeface="楷体" pitchFamily="49" charset="-122"/>
                <a:ea typeface="楷体" pitchFamily="49" charset="-122"/>
              </a:rPr>
              <a:t>军营是个大学校、部队是个大熔炉。接受部队的教育和锻炼，可以培养顽强的作风和坚忍不拔的毅力，部队严明的纪律、团队意识、吃苦耐劳的精神，都可以全方位的提高大学生养成雷厉风行、严谨细致的工作作风。这对大学生今后走向社会</a:t>
            </a:r>
            <a:r>
              <a:rPr lang="zh-CN" altLang="en-US" sz="2400" b="1" dirty="0" smtClean="0">
                <a:latin typeface="楷体" pitchFamily="49" charset="-122"/>
                <a:ea typeface="楷体" pitchFamily="49" charset="-122"/>
              </a:rPr>
              <a:t>，</a:t>
            </a:r>
            <a:r>
              <a:rPr lang="zh-CN" altLang="zh-CN" sz="2400" b="1" dirty="0" smtClean="0">
                <a:latin typeface="楷体" pitchFamily="49" charset="-122"/>
                <a:ea typeface="楷体" pitchFamily="49" charset="-122"/>
              </a:rPr>
              <a:t>客观的面对现实中的各种困难，必将起到十分积极的作用。正如有</a:t>
            </a:r>
            <a:r>
              <a:rPr lang="zh-CN" altLang="en-US" sz="2400" b="1" dirty="0" smtClean="0">
                <a:latin typeface="楷体" pitchFamily="49" charset="-122"/>
                <a:ea typeface="楷体" pitchFamily="49" charset="-122"/>
              </a:rPr>
              <a:t>退伍</a:t>
            </a:r>
            <a:r>
              <a:rPr lang="zh-CN" altLang="zh-CN" sz="2400" b="1" dirty="0" smtClean="0">
                <a:latin typeface="楷体" pitchFamily="49" charset="-122"/>
                <a:ea typeface="楷体" pitchFamily="49" charset="-122"/>
              </a:rPr>
              <a:t>同学感慨：“当兵两年受用一生”</a:t>
            </a:r>
            <a:endParaRPr lang="zh-CN" altLang="zh-CN" sz="2000" b="1" dirty="0" smtClean="0">
              <a:latin typeface="楷体" pitchFamily="49" charset="-122"/>
              <a:ea typeface="楷体" pitchFamily="49" charset="-122"/>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latin typeface="Arial "/>
                <a:ea typeface="Arial Unicode MS" pitchFamily="34" charset="-122"/>
                <a:cs typeface="Arial Unicode MS" pitchFamily="34" charset="-122"/>
              </a:rPr>
              <a:t>05</a:t>
            </a:r>
            <a:endParaRPr lang="zh-CN" altLang="en-US" dirty="0">
              <a:latin typeface="Arial "/>
              <a:ea typeface="Arial Unicode MS" pitchFamily="34" charset="-122"/>
              <a:cs typeface="Arial Unicode MS" pitchFamily="34" charset="-122"/>
            </a:endParaRPr>
          </a:p>
        </p:txBody>
      </p:sp>
      <p:sp>
        <p:nvSpPr>
          <p:cNvPr id="3" name="文本占位符 2"/>
          <p:cNvSpPr>
            <a:spLocks noGrp="1"/>
          </p:cNvSpPr>
          <p:nvPr>
            <p:ph type="body" sz="quarter" idx="11"/>
          </p:nvPr>
        </p:nvSpPr>
        <p:spPr>
          <a:xfrm>
            <a:off x="2143108" y="2428868"/>
            <a:ext cx="6715172" cy="1928826"/>
          </a:xfrm>
        </p:spPr>
        <p:txBody>
          <a:bodyPr/>
          <a:lstStyle/>
          <a:p>
            <a:r>
              <a:rPr lang="zh-CN" altLang="en-US" dirty="0" smtClean="0"/>
              <a:t>高校学生</a:t>
            </a:r>
            <a:r>
              <a:rPr lang="zh-CN" altLang="zh-CN" dirty="0" smtClean="0"/>
              <a:t>参军</a:t>
            </a:r>
            <a:r>
              <a:rPr lang="zh-CN" altLang="en-US" dirty="0" smtClean="0"/>
              <a:t>入伍</a:t>
            </a:r>
            <a:endParaRPr lang="en-US" altLang="zh-CN" dirty="0" smtClean="0"/>
          </a:p>
          <a:p>
            <a:r>
              <a:rPr lang="zh-CN" altLang="zh-CN" dirty="0" smtClean="0"/>
              <a:t>优惠政策</a:t>
            </a:r>
            <a:endParaRPr lang="zh-CN" altLang="en-US" dirty="0" smtClean="0">
              <a:cs typeface="+mn-ea"/>
              <a:sym typeface="+mn-lt"/>
            </a:endParaRPr>
          </a:p>
        </p:txBody>
      </p:sp>
    </p:spTree>
    <p:extLst>
      <p:ext uri="{BB962C8B-B14F-4D97-AF65-F5344CB8AC3E}">
        <p14:creationId xmlns:p14="http://schemas.microsoft.com/office/powerpoint/2010/main" xmlns="" val="901325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高校学生参军入伍</a:t>
            </a:r>
            <a:r>
              <a:rPr lang="zh-CN" altLang="en-US" sz="3200" b="1" dirty="0" smtClean="0">
                <a:solidFill>
                  <a:prstClr val="black"/>
                </a:solidFill>
                <a:latin typeface="微软雅黑" panose="020B0503020204020204" pitchFamily="34" charset="-122"/>
                <a:ea typeface="微软雅黑" panose="020B0503020204020204" pitchFamily="34" charset="-122"/>
              </a:rPr>
              <a:t>优惠</a:t>
            </a:r>
            <a:r>
              <a:rPr lang="zh-CN" altLang="en-US" sz="3200" b="1" dirty="0" smtClean="0">
                <a:solidFill>
                  <a:prstClr val="black"/>
                </a:solidFill>
                <a:latin typeface="微软雅黑" panose="020B0503020204020204" pitchFamily="34" charset="-122"/>
                <a:ea typeface="微软雅黑" panose="020B0503020204020204" pitchFamily="34" charset="-122"/>
              </a:rPr>
              <a:t>政策</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285720" y="1285860"/>
            <a:ext cx="8501122" cy="1692771"/>
          </a:xfrm>
          <a:prstGeom prst="rect">
            <a:avLst/>
          </a:prstGeom>
        </p:spPr>
        <p:txBody>
          <a:bodyPr wrap="square">
            <a:spAutoFit/>
          </a:bodyPr>
          <a:lstStyle/>
          <a:p>
            <a:pPr algn="just" latinLnBrk="1"/>
            <a:r>
              <a:rPr lang="en-US" altLang="zh-CN" sz="2800" b="1" dirty="0" smtClean="0">
                <a:solidFill>
                  <a:srgbClr val="17375E"/>
                </a:solidFill>
                <a:latin typeface="Arial "/>
              </a:rPr>
              <a:t>01  </a:t>
            </a:r>
            <a:r>
              <a:rPr lang="zh-CN" altLang="en-US" sz="2800" b="1" dirty="0" smtClean="0">
                <a:solidFill>
                  <a:srgbClr val="FF0000"/>
                </a:solidFill>
              </a:rPr>
              <a:t>设立“退役大学生士兵”专项硕士研究生招生计划。</a:t>
            </a:r>
            <a:r>
              <a:rPr lang="zh-CN" altLang="en-US" sz="2400" b="1" dirty="0" smtClean="0"/>
              <a:t>根据实际需求，每年安排一定数量专项计划，专门面向退役大学生士兵招生。专项计划规模控制在</a:t>
            </a:r>
            <a:r>
              <a:rPr lang="en-US" altLang="zh-CN" sz="2400" b="1" dirty="0" smtClean="0"/>
              <a:t>5000</a:t>
            </a:r>
            <a:r>
              <a:rPr lang="zh-CN" altLang="en-US" sz="2400" b="1" dirty="0" smtClean="0"/>
              <a:t>人以内，在全国研究生招生总规模内单列下达，不得挪用</a:t>
            </a:r>
            <a:endParaRPr lang="zh-CN" altLang="zh-CN" sz="2800" b="1" dirty="0" smtClean="0"/>
          </a:p>
        </p:txBody>
      </p:sp>
      <p:sp>
        <p:nvSpPr>
          <p:cNvPr id="7" name="矩形 6"/>
          <p:cNvSpPr/>
          <p:nvPr/>
        </p:nvSpPr>
        <p:spPr>
          <a:xfrm>
            <a:off x="285720" y="3155106"/>
            <a:ext cx="8501122" cy="2431435"/>
          </a:xfrm>
          <a:prstGeom prst="rect">
            <a:avLst/>
          </a:prstGeom>
        </p:spPr>
        <p:txBody>
          <a:bodyPr wrap="square">
            <a:spAutoFit/>
          </a:bodyPr>
          <a:lstStyle/>
          <a:p>
            <a:pPr algn="just" latinLnBrk="1"/>
            <a:r>
              <a:rPr lang="en-US" altLang="zh-CN" sz="2800" b="1" dirty="0" smtClean="0">
                <a:solidFill>
                  <a:srgbClr val="17375E"/>
                </a:solidFill>
                <a:latin typeface="Arial "/>
              </a:rPr>
              <a:t>02  </a:t>
            </a:r>
            <a:r>
              <a:rPr lang="zh-CN" altLang="en-US" sz="2800" b="1" dirty="0" smtClean="0">
                <a:solidFill>
                  <a:srgbClr val="FF0000"/>
                </a:solidFill>
                <a:latin typeface="Arial "/>
              </a:rPr>
              <a:t>将高校在校生（含高校新生）服兵役情况纳入推免生遴选指标体系。</a:t>
            </a:r>
            <a:r>
              <a:rPr lang="zh-CN" altLang="en-US" sz="2400" b="1" dirty="0" smtClean="0">
                <a:latin typeface="Arial "/>
              </a:rPr>
              <a:t>鼓励开展推荐优秀应届本科毕业生免试攻读研究生工作的高校在制定本校推免生遴选办法时，结合本校具体情况，将在校期间服兵役情况纳入推免生遴选指标体系。在部队荣立二等功及以上的退役人员，符合研究生报名条件的可免试（指初试）攻读硕士研究生</a:t>
            </a:r>
            <a:endParaRPr lang="zh-CN" altLang="zh-CN" sz="2800" b="1" dirty="0" smtClean="0"/>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latin typeface="Arial "/>
                <a:ea typeface="Arial Unicode MS" pitchFamily="34" charset="-122"/>
                <a:cs typeface="Arial Unicode MS" pitchFamily="34" charset="-122"/>
              </a:rPr>
              <a:t>01</a:t>
            </a:r>
            <a:endParaRPr lang="zh-CN" altLang="en-US" dirty="0">
              <a:latin typeface="Arial "/>
              <a:ea typeface="Arial Unicode MS" pitchFamily="34" charset="-122"/>
              <a:cs typeface="Arial Unicode MS" pitchFamily="34" charset="-122"/>
            </a:endParaRPr>
          </a:p>
        </p:txBody>
      </p:sp>
      <p:sp>
        <p:nvSpPr>
          <p:cNvPr id="3" name="文本占位符 2"/>
          <p:cNvSpPr>
            <a:spLocks noGrp="1"/>
          </p:cNvSpPr>
          <p:nvPr>
            <p:ph type="body" sz="quarter" idx="11"/>
          </p:nvPr>
        </p:nvSpPr>
        <p:spPr>
          <a:xfrm>
            <a:off x="2143108" y="2428868"/>
            <a:ext cx="6500858" cy="914400"/>
          </a:xfrm>
        </p:spPr>
        <p:txBody>
          <a:bodyPr/>
          <a:lstStyle/>
          <a:p>
            <a:r>
              <a:rPr lang="zh-CN" altLang="en-US" dirty="0" smtClean="0">
                <a:cs typeface="+mn-ea"/>
                <a:sym typeface="+mn-lt"/>
              </a:rPr>
              <a:t>党委人民武装部的主要工作</a:t>
            </a:r>
          </a:p>
        </p:txBody>
      </p:sp>
    </p:spTree>
    <p:extLst>
      <p:ext uri="{BB962C8B-B14F-4D97-AF65-F5344CB8AC3E}">
        <p14:creationId xmlns:p14="http://schemas.microsoft.com/office/powerpoint/2010/main" xmlns="" val="901325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高校学生参军入伍优惠</a:t>
            </a:r>
            <a:r>
              <a:rPr lang="zh-CN" altLang="en-US" sz="3200" b="1" dirty="0" smtClean="0">
                <a:solidFill>
                  <a:prstClr val="black"/>
                </a:solidFill>
                <a:latin typeface="微软雅黑" panose="020B0503020204020204" pitchFamily="34" charset="-122"/>
                <a:ea typeface="微软雅黑" panose="020B0503020204020204" pitchFamily="34" charset="-122"/>
              </a:rPr>
              <a:t>政策</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285720" y="1285860"/>
            <a:ext cx="8501122" cy="2062103"/>
          </a:xfrm>
          <a:prstGeom prst="rect">
            <a:avLst/>
          </a:prstGeom>
        </p:spPr>
        <p:txBody>
          <a:bodyPr wrap="square">
            <a:spAutoFit/>
          </a:bodyPr>
          <a:lstStyle/>
          <a:p>
            <a:pPr algn="just" latinLnBrk="1"/>
            <a:r>
              <a:rPr lang="en-US" altLang="zh-CN" sz="2800" b="1" dirty="0" smtClean="0">
                <a:solidFill>
                  <a:srgbClr val="17375E"/>
                </a:solidFill>
                <a:latin typeface="Arial "/>
              </a:rPr>
              <a:t>03  </a:t>
            </a:r>
            <a:r>
              <a:rPr lang="zh-CN" altLang="en-US" sz="2800" b="1" dirty="0" smtClean="0">
                <a:solidFill>
                  <a:srgbClr val="FF0000"/>
                </a:solidFill>
                <a:latin typeface="Arial "/>
              </a:rPr>
              <a:t>将考研加分范围扩大至高校在校生（含高校新生）。</a:t>
            </a:r>
            <a:r>
              <a:rPr lang="zh-CN" altLang="en-US" sz="2400" b="1" dirty="0" smtClean="0">
                <a:latin typeface="Arial "/>
              </a:rPr>
              <a:t>退役人员在继续实行普通高校应届毕业生退役后按规定享受加分政策的基础上，允许普通高校在校生（含高校新生）应征入伍服义务兵役退役，在完成本科学业后</a:t>
            </a:r>
            <a:r>
              <a:rPr lang="en-US" altLang="zh-CN" sz="2400" b="1" dirty="0" smtClean="0">
                <a:latin typeface="Arial "/>
              </a:rPr>
              <a:t>3</a:t>
            </a:r>
            <a:r>
              <a:rPr lang="zh-CN" altLang="en-US" sz="2400" b="1" dirty="0" smtClean="0">
                <a:latin typeface="Arial "/>
              </a:rPr>
              <a:t>年内参加全国硕士研究生招生考试，初试总分加</a:t>
            </a:r>
            <a:r>
              <a:rPr lang="en-US" altLang="zh-CN" sz="2400" b="1" dirty="0" smtClean="0">
                <a:latin typeface="Arial "/>
              </a:rPr>
              <a:t>10</a:t>
            </a:r>
            <a:r>
              <a:rPr lang="zh-CN" altLang="en-US" sz="2400" b="1" dirty="0" smtClean="0">
                <a:latin typeface="Arial "/>
              </a:rPr>
              <a:t>分，同等条件下优先录取</a:t>
            </a:r>
            <a:endParaRPr lang="zh-CN" altLang="zh-CN" sz="2800" b="1" dirty="0" smtClean="0"/>
          </a:p>
        </p:txBody>
      </p:sp>
      <p:sp>
        <p:nvSpPr>
          <p:cNvPr id="6" name="矩形 5"/>
          <p:cNvSpPr/>
          <p:nvPr/>
        </p:nvSpPr>
        <p:spPr>
          <a:xfrm>
            <a:off x="285720" y="3652913"/>
            <a:ext cx="8501122" cy="2000548"/>
          </a:xfrm>
          <a:prstGeom prst="rect">
            <a:avLst/>
          </a:prstGeom>
        </p:spPr>
        <p:txBody>
          <a:bodyPr wrap="square">
            <a:spAutoFit/>
          </a:bodyPr>
          <a:lstStyle/>
          <a:p>
            <a:pPr algn="just" latinLnBrk="1"/>
            <a:r>
              <a:rPr lang="en-US" altLang="zh-CN" sz="2800" b="1" dirty="0" smtClean="0">
                <a:solidFill>
                  <a:srgbClr val="17375E"/>
                </a:solidFill>
                <a:latin typeface="Arial "/>
              </a:rPr>
              <a:t>04  </a:t>
            </a:r>
            <a:r>
              <a:rPr lang="zh-CN" altLang="en-US" sz="2800" b="1" dirty="0" smtClean="0">
                <a:solidFill>
                  <a:srgbClr val="FF0000"/>
                </a:solidFill>
                <a:latin typeface="Arial "/>
              </a:rPr>
              <a:t>退役大学生士兵专升本实行招生计划单列。</a:t>
            </a:r>
            <a:r>
              <a:rPr lang="zh-CN" altLang="en-US" sz="2400" b="1" dirty="0" smtClean="0">
                <a:latin typeface="Arial "/>
              </a:rPr>
              <a:t>高职（专科）学生应征入伍服义务兵役退役，在完成高职学业后参加普通本科专升本考试，实行计划单列，录取比例在现行</a:t>
            </a:r>
            <a:r>
              <a:rPr lang="en-US" altLang="zh-CN" sz="2400" b="1" dirty="0" smtClean="0">
                <a:latin typeface="Arial "/>
              </a:rPr>
              <a:t>30%</a:t>
            </a:r>
            <a:r>
              <a:rPr lang="zh-CN" altLang="en-US" sz="2400" b="1" dirty="0" smtClean="0">
                <a:latin typeface="Arial "/>
              </a:rPr>
              <a:t>的基础上适度扩大，具体比例由各省份根据本地实际和报名情况确定</a:t>
            </a:r>
            <a:endParaRPr lang="zh-CN" altLang="zh-CN" sz="2800" b="1" dirty="0" smtClean="0"/>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高校学生参军入伍优惠</a:t>
            </a:r>
            <a:r>
              <a:rPr lang="zh-CN" altLang="en-US" sz="3200" b="1" dirty="0" smtClean="0">
                <a:solidFill>
                  <a:prstClr val="black"/>
                </a:solidFill>
                <a:latin typeface="微软雅黑" panose="020B0503020204020204" pitchFamily="34" charset="-122"/>
                <a:ea typeface="微软雅黑" panose="020B0503020204020204" pitchFamily="34" charset="-122"/>
              </a:rPr>
              <a:t>政策</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285720" y="1285860"/>
            <a:ext cx="8501122" cy="1631216"/>
          </a:xfrm>
          <a:prstGeom prst="rect">
            <a:avLst/>
          </a:prstGeom>
        </p:spPr>
        <p:txBody>
          <a:bodyPr wrap="square">
            <a:spAutoFit/>
          </a:bodyPr>
          <a:lstStyle/>
          <a:p>
            <a:pPr algn="just" latinLnBrk="1"/>
            <a:r>
              <a:rPr lang="en-US" altLang="zh-CN" sz="2800" b="1" dirty="0" smtClean="0">
                <a:solidFill>
                  <a:srgbClr val="17375E"/>
                </a:solidFill>
                <a:latin typeface="Arial "/>
              </a:rPr>
              <a:t>05  </a:t>
            </a:r>
            <a:r>
              <a:rPr lang="zh-CN" altLang="en-US" sz="2800" b="1" dirty="0" smtClean="0">
                <a:solidFill>
                  <a:srgbClr val="FF0000"/>
                </a:solidFill>
                <a:latin typeface="Arial "/>
              </a:rPr>
              <a:t>高校新生录取通知书中附寄应征入伍优惠政策。</a:t>
            </a:r>
            <a:r>
              <a:rPr lang="zh-CN" altLang="en-US" sz="2400" b="1" dirty="0" smtClean="0">
                <a:latin typeface="Arial "/>
              </a:rPr>
              <a:t>高校向新生寄送</a:t>
            </a:r>
            <a:r>
              <a:rPr lang="en-US" altLang="zh-CN" sz="2400" b="1" dirty="0" smtClean="0">
                <a:latin typeface="Arial "/>
              </a:rPr>
              <a:t>《</a:t>
            </a:r>
            <a:r>
              <a:rPr lang="zh-CN" altLang="en-US" sz="2400" b="1" dirty="0" smtClean="0">
                <a:latin typeface="Arial "/>
              </a:rPr>
              <a:t>录取通知书</a:t>
            </a:r>
            <a:r>
              <a:rPr lang="en-US" altLang="zh-CN" sz="2400" b="1" dirty="0" smtClean="0">
                <a:latin typeface="Arial "/>
              </a:rPr>
              <a:t>》</a:t>
            </a:r>
            <a:r>
              <a:rPr lang="zh-CN" altLang="en-US" sz="2400" b="1" dirty="0" smtClean="0">
                <a:latin typeface="Arial "/>
              </a:rPr>
              <a:t>时，附寄应征入伍宣传单，宣传单主要内容包括优惠政策概要、报名流程指南、学籍注册要求等</a:t>
            </a:r>
            <a:endParaRPr lang="zh-CN" altLang="zh-CN" sz="2800" b="1" dirty="0" smtClean="0"/>
          </a:p>
        </p:txBody>
      </p:sp>
      <p:sp>
        <p:nvSpPr>
          <p:cNvPr id="6" name="矩形 5"/>
          <p:cNvSpPr/>
          <p:nvPr/>
        </p:nvSpPr>
        <p:spPr>
          <a:xfrm>
            <a:off x="285720" y="3071810"/>
            <a:ext cx="8501122" cy="1692771"/>
          </a:xfrm>
          <a:prstGeom prst="rect">
            <a:avLst/>
          </a:prstGeom>
        </p:spPr>
        <p:txBody>
          <a:bodyPr wrap="square">
            <a:spAutoFit/>
          </a:bodyPr>
          <a:lstStyle/>
          <a:p>
            <a:pPr algn="just" latinLnBrk="1"/>
            <a:r>
              <a:rPr lang="en-US" altLang="zh-CN" sz="2800" b="1" dirty="0" smtClean="0">
                <a:solidFill>
                  <a:srgbClr val="17375E"/>
                </a:solidFill>
                <a:latin typeface="Arial "/>
              </a:rPr>
              <a:t>06  </a:t>
            </a:r>
            <a:r>
              <a:rPr lang="zh-CN" altLang="en-US" sz="2800" b="1" dirty="0" smtClean="0">
                <a:solidFill>
                  <a:srgbClr val="FF0000"/>
                </a:solidFill>
                <a:latin typeface="Arial "/>
              </a:rPr>
              <a:t>放宽退役大学生士兵复学转专业限制。</a:t>
            </a:r>
            <a:r>
              <a:rPr lang="zh-CN" altLang="en-US" sz="2400" b="1" dirty="0" smtClean="0">
                <a:latin typeface="Arial "/>
              </a:rPr>
              <a:t>大学生士兵退役后复学，经学校同意并履行相关程序后，可转入本校其他专业学习</a:t>
            </a:r>
            <a:endParaRPr lang="zh-CN" altLang="en-US" sz="2800" b="1" dirty="0" smtClean="0">
              <a:latin typeface="Arial "/>
            </a:endParaRPr>
          </a:p>
          <a:p>
            <a:pPr algn="just" latinLnBrk="1"/>
            <a:endParaRPr lang="zh-CN" altLang="zh-CN" sz="2800" b="1" dirty="0" smtClean="0"/>
          </a:p>
        </p:txBody>
      </p:sp>
      <p:sp>
        <p:nvSpPr>
          <p:cNvPr id="7" name="矩形 6"/>
          <p:cNvSpPr/>
          <p:nvPr/>
        </p:nvSpPr>
        <p:spPr>
          <a:xfrm>
            <a:off x="285720" y="4593749"/>
            <a:ext cx="8501122" cy="1692771"/>
          </a:xfrm>
          <a:prstGeom prst="rect">
            <a:avLst/>
          </a:prstGeom>
        </p:spPr>
        <p:txBody>
          <a:bodyPr wrap="square">
            <a:spAutoFit/>
          </a:bodyPr>
          <a:lstStyle/>
          <a:p>
            <a:pPr algn="just" latinLnBrk="1"/>
            <a:r>
              <a:rPr lang="en-US" altLang="zh-CN" sz="2800" b="1" dirty="0" smtClean="0">
                <a:solidFill>
                  <a:srgbClr val="17375E"/>
                </a:solidFill>
                <a:latin typeface="Arial "/>
              </a:rPr>
              <a:t>07  </a:t>
            </a:r>
            <a:r>
              <a:rPr lang="zh-CN" altLang="en-US" sz="2800" b="1" dirty="0" smtClean="0">
                <a:solidFill>
                  <a:srgbClr val="FF0000"/>
                </a:solidFill>
                <a:latin typeface="Arial "/>
              </a:rPr>
              <a:t>复学（入学）政策。</a:t>
            </a:r>
            <a:r>
              <a:rPr lang="zh-CN" altLang="en-US" sz="2400" b="1" dirty="0" smtClean="0">
                <a:latin typeface="Arial "/>
              </a:rPr>
              <a:t>应征入伍服义务兵役前正在高校就读的学生（含高校新生），服役期间按国家有关规定保留学籍或入学资格，退役后</a:t>
            </a:r>
            <a:r>
              <a:rPr lang="en-US" altLang="zh-CN" sz="2400" b="1" dirty="0" smtClean="0">
                <a:latin typeface="Arial "/>
              </a:rPr>
              <a:t>2</a:t>
            </a:r>
            <a:r>
              <a:rPr lang="zh-CN" altLang="en-US" sz="2400" b="1" dirty="0" smtClean="0">
                <a:latin typeface="Arial "/>
              </a:rPr>
              <a:t>年内允许复学或入学</a:t>
            </a:r>
            <a:endParaRPr lang="zh-CN" altLang="en-US" sz="2800" b="1" dirty="0" smtClean="0">
              <a:latin typeface="Arial "/>
            </a:endParaRPr>
          </a:p>
          <a:p>
            <a:pPr algn="just" latinLnBrk="1"/>
            <a:endParaRPr lang="zh-CN" altLang="zh-CN" sz="2800" b="1" dirty="0" smtClean="0"/>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高校学生参军入伍优惠</a:t>
            </a:r>
            <a:r>
              <a:rPr lang="zh-CN" altLang="en-US" sz="3200" b="1" dirty="0" smtClean="0">
                <a:solidFill>
                  <a:prstClr val="black"/>
                </a:solidFill>
                <a:latin typeface="微软雅黑" panose="020B0503020204020204" pitchFamily="34" charset="-122"/>
                <a:ea typeface="微软雅黑" panose="020B0503020204020204" pitchFamily="34" charset="-122"/>
              </a:rPr>
              <a:t>政策</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285720" y="1285860"/>
            <a:ext cx="8572560" cy="2739211"/>
          </a:xfrm>
          <a:prstGeom prst="rect">
            <a:avLst/>
          </a:prstGeom>
        </p:spPr>
        <p:txBody>
          <a:bodyPr wrap="square">
            <a:spAutoFit/>
          </a:bodyPr>
          <a:lstStyle/>
          <a:p>
            <a:pPr algn="just" latinLnBrk="1"/>
            <a:r>
              <a:rPr lang="en-US" altLang="zh-CN" sz="2800" b="1" dirty="0" smtClean="0">
                <a:solidFill>
                  <a:srgbClr val="17375E"/>
                </a:solidFill>
                <a:latin typeface="Arial "/>
              </a:rPr>
              <a:t>08  </a:t>
            </a:r>
            <a:r>
              <a:rPr lang="zh-CN" altLang="en-US" sz="2800" b="1" dirty="0" smtClean="0">
                <a:solidFill>
                  <a:srgbClr val="FF0000"/>
                </a:solidFill>
                <a:latin typeface="Arial "/>
              </a:rPr>
              <a:t>国家资助学费。</a:t>
            </a:r>
            <a:r>
              <a:rPr lang="zh-CN" altLang="en-US" sz="2400" b="1" dirty="0" smtClean="0">
                <a:latin typeface="Arial "/>
              </a:rPr>
              <a:t>国家对应征入伍服义务兵役的高校学生，在入伍时对其在校期间缴纳的学费实行一次性补偿或获得的国家助学贷款实行代偿；应征入伍服义务兵役前正在高校就读的学生（含高校新生），服役期间按国家有关规定保留学籍或入学资格、退役后自愿复学或入学的，国家实行学费减免；学费补偿、国家助学贷款代偿和学费减免标准，本专科学生每人每年最高不超过</a:t>
            </a:r>
            <a:r>
              <a:rPr lang="en-US" altLang="zh-CN" sz="2400" b="1" dirty="0" smtClean="0">
                <a:latin typeface="Arial "/>
              </a:rPr>
              <a:t>8000</a:t>
            </a:r>
            <a:r>
              <a:rPr lang="zh-CN" altLang="en-US" sz="2400" b="1" dirty="0" smtClean="0">
                <a:latin typeface="Arial "/>
              </a:rPr>
              <a:t>元，研究生每人每年最高不超过</a:t>
            </a:r>
            <a:r>
              <a:rPr lang="en-US" altLang="zh-CN" sz="2400" b="1" dirty="0" smtClean="0">
                <a:latin typeface="Arial "/>
              </a:rPr>
              <a:t>12000</a:t>
            </a:r>
            <a:r>
              <a:rPr lang="zh-CN" altLang="en-US" sz="2400" b="1" dirty="0" smtClean="0">
                <a:latin typeface="Arial "/>
              </a:rPr>
              <a:t>元</a:t>
            </a:r>
            <a:endParaRPr lang="zh-CN" altLang="zh-CN" sz="2800" b="1" dirty="0" smtClean="0"/>
          </a:p>
        </p:txBody>
      </p:sp>
      <p:sp>
        <p:nvSpPr>
          <p:cNvPr id="7" name="矩形 6"/>
          <p:cNvSpPr/>
          <p:nvPr/>
        </p:nvSpPr>
        <p:spPr>
          <a:xfrm>
            <a:off x="285720" y="4214818"/>
            <a:ext cx="8501122" cy="2062103"/>
          </a:xfrm>
          <a:prstGeom prst="rect">
            <a:avLst/>
          </a:prstGeom>
        </p:spPr>
        <p:txBody>
          <a:bodyPr wrap="square">
            <a:spAutoFit/>
          </a:bodyPr>
          <a:lstStyle/>
          <a:p>
            <a:pPr algn="just" latinLnBrk="1"/>
            <a:r>
              <a:rPr lang="en-US" altLang="zh-CN" sz="2800" b="1" dirty="0" smtClean="0">
                <a:solidFill>
                  <a:srgbClr val="17375E"/>
                </a:solidFill>
                <a:latin typeface="Arial "/>
              </a:rPr>
              <a:t>09  </a:t>
            </a:r>
            <a:r>
              <a:rPr lang="zh-CN" altLang="en-US" sz="2800" b="1" dirty="0" smtClean="0">
                <a:solidFill>
                  <a:srgbClr val="FF0000"/>
                </a:solidFill>
                <a:latin typeface="Arial "/>
              </a:rPr>
              <a:t>考试升学加分。</a:t>
            </a:r>
            <a:r>
              <a:rPr lang="zh-CN" altLang="en-US" sz="2400" b="1" dirty="0" smtClean="0">
                <a:latin typeface="Arial "/>
              </a:rPr>
              <a:t>普通高校应届毕业生应征入伍服义务兵役退役后</a:t>
            </a:r>
            <a:r>
              <a:rPr lang="en-US" altLang="zh-CN" sz="2400" b="1" dirty="0" smtClean="0">
                <a:latin typeface="Arial "/>
              </a:rPr>
              <a:t>3</a:t>
            </a:r>
            <a:r>
              <a:rPr lang="zh-CN" altLang="en-US" sz="2400" b="1" dirty="0" smtClean="0">
                <a:latin typeface="Arial "/>
              </a:rPr>
              <a:t>年内参加全国硕士研究生招生考试，初试总分加</a:t>
            </a:r>
            <a:r>
              <a:rPr lang="en-US" altLang="zh-CN" sz="2400" b="1" dirty="0" smtClean="0">
                <a:latin typeface="Arial "/>
              </a:rPr>
              <a:t>10</a:t>
            </a:r>
            <a:r>
              <a:rPr lang="zh-CN" altLang="en-US" sz="2400" b="1" dirty="0" smtClean="0">
                <a:latin typeface="Arial "/>
              </a:rPr>
              <a:t>分，同等条件下优先录取；在部队荣立二等功及以上的，符合研究生报名条件的可免试（指初试）攻读硕士研究生。</a:t>
            </a:r>
            <a:endParaRPr lang="zh-CN" altLang="en-US" sz="2800" b="1" dirty="0" smtClean="0">
              <a:latin typeface="Arial "/>
            </a:endParaRPr>
          </a:p>
          <a:p>
            <a:pPr algn="just" latinLnBrk="1"/>
            <a:endParaRPr lang="zh-CN" altLang="zh-CN" sz="2800" b="1" dirty="0" smtClean="0"/>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高校学生参军入伍优惠</a:t>
            </a:r>
            <a:r>
              <a:rPr lang="zh-CN" altLang="en-US" sz="3200" b="1" dirty="0" smtClean="0">
                <a:solidFill>
                  <a:prstClr val="black"/>
                </a:solidFill>
                <a:latin typeface="微软雅黑" panose="020B0503020204020204" pitchFamily="34" charset="-122"/>
                <a:ea typeface="微软雅黑" panose="020B0503020204020204" pitchFamily="34" charset="-122"/>
              </a:rPr>
              <a:t>政策</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285720" y="1285860"/>
            <a:ext cx="8572560" cy="2000548"/>
          </a:xfrm>
          <a:prstGeom prst="rect">
            <a:avLst/>
          </a:prstGeom>
        </p:spPr>
        <p:txBody>
          <a:bodyPr wrap="square">
            <a:spAutoFit/>
          </a:bodyPr>
          <a:lstStyle/>
          <a:p>
            <a:pPr algn="just" latinLnBrk="1"/>
            <a:r>
              <a:rPr lang="en-US" altLang="zh-CN" sz="2800" b="1" dirty="0" smtClean="0">
                <a:solidFill>
                  <a:srgbClr val="17375E"/>
                </a:solidFill>
                <a:latin typeface="Arial "/>
              </a:rPr>
              <a:t>10  </a:t>
            </a:r>
            <a:r>
              <a:rPr lang="zh-CN" altLang="en-US" sz="2800" b="1" dirty="0" smtClean="0">
                <a:solidFill>
                  <a:srgbClr val="FF0000"/>
                </a:solidFill>
                <a:latin typeface="Arial "/>
              </a:rPr>
              <a:t>高职（专科）升学。</a:t>
            </a:r>
            <a:r>
              <a:rPr lang="zh-CN" altLang="en-US" sz="2400" b="1" dirty="0" smtClean="0">
                <a:latin typeface="Arial "/>
              </a:rPr>
              <a:t>高职（专科）在校生（含高校新生）入伍经历可作为毕业实习经历；具有高职（专科）学历的毕业生，退役后免试入读成人本科；荣立三等功以上奖励的高职（专科）在校生（含高校新生），在完成高职（专科）学业后，免试入读普通本科</a:t>
            </a:r>
            <a:endParaRPr lang="zh-CN" altLang="zh-CN" sz="2800" b="1" dirty="0" smtClean="0"/>
          </a:p>
        </p:txBody>
      </p:sp>
      <p:sp>
        <p:nvSpPr>
          <p:cNvPr id="7" name="矩形 6"/>
          <p:cNvSpPr/>
          <p:nvPr/>
        </p:nvSpPr>
        <p:spPr>
          <a:xfrm>
            <a:off x="285720" y="3571876"/>
            <a:ext cx="8572560" cy="2492990"/>
          </a:xfrm>
          <a:prstGeom prst="rect">
            <a:avLst/>
          </a:prstGeom>
        </p:spPr>
        <p:txBody>
          <a:bodyPr wrap="square">
            <a:spAutoFit/>
          </a:bodyPr>
          <a:lstStyle/>
          <a:p>
            <a:pPr algn="just" latinLnBrk="1"/>
            <a:r>
              <a:rPr lang="en-US" altLang="zh-CN" sz="2800" b="1" dirty="0" smtClean="0">
                <a:solidFill>
                  <a:srgbClr val="17375E"/>
                </a:solidFill>
                <a:latin typeface="Arial "/>
              </a:rPr>
              <a:t>11  </a:t>
            </a:r>
            <a:r>
              <a:rPr lang="zh-CN" altLang="en-US" sz="2800" b="1" dirty="0" smtClean="0">
                <a:solidFill>
                  <a:srgbClr val="FF0000"/>
                </a:solidFill>
                <a:latin typeface="Arial "/>
              </a:rPr>
              <a:t>政法干警招录。</a:t>
            </a:r>
            <a:r>
              <a:rPr lang="zh-CN" altLang="en-US" sz="2400" b="1" dirty="0" smtClean="0">
                <a:latin typeface="Arial "/>
              </a:rPr>
              <a:t>各地拿出政法干警招录培养体制改革试点招录培养计划的</a:t>
            </a:r>
            <a:r>
              <a:rPr lang="en-US" altLang="zh-CN" sz="2400" b="1" dirty="0" smtClean="0">
                <a:latin typeface="Arial "/>
              </a:rPr>
              <a:t>20%</a:t>
            </a:r>
            <a:r>
              <a:rPr lang="zh-CN" altLang="en-US" sz="2400" b="1" dirty="0" smtClean="0">
                <a:latin typeface="Arial "/>
              </a:rPr>
              <a:t>左右，用于招录大学生退役士兵，不再实行加分政策。鼓励高学历退役士兵报考试点班，并适当增加招录大学生退役士兵的比例</a:t>
            </a:r>
            <a:endParaRPr lang="zh-CN" altLang="en-US" sz="2800" b="1" dirty="0" smtClean="0">
              <a:solidFill>
                <a:srgbClr val="FF0000"/>
              </a:solidFill>
              <a:latin typeface="Arial "/>
            </a:endParaRPr>
          </a:p>
          <a:p>
            <a:pPr algn="just" latinLnBrk="1"/>
            <a:endParaRPr lang="zh-CN" altLang="en-US" sz="2800" b="1" dirty="0" smtClean="0">
              <a:latin typeface="Arial "/>
            </a:endParaRPr>
          </a:p>
          <a:p>
            <a:pPr algn="just" latinLnBrk="1"/>
            <a:endParaRPr lang="zh-CN" altLang="zh-CN" sz="2800" b="1" dirty="0" smtClean="0"/>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高校学生参军入伍优惠</a:t>
            </a:r>
            <a:r>
              <a:rPr lang="zh-CN" altLang="en-US" sz="3200" b="1" dirty="0" smtClean="0">
                <a:solidFill>
                  <a:prstClr val="black"/>
                </a:solidFill>
                <a:latin typeface="微软雅黑" panose="020B0503020204020204" pitchFamily="34" charset="-122"/>
                <a:ea typeface="微软雅黑" panose="020B0503020204020204" pitchFamily="34" charset="-122"/>
              </a:rPr>
              <a:t>政策</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285720" y="1285860"/>
            <a:ext cx="8572560" cy="892552"/>
          </a:xfrm>
          <a:prstGeom prst="rect">
            <a:avLst/>
          </a:prstGeom>
        </p:spPr>
        <p:txBody>
          <a:bodyPr wrap="square">
            <a:spAutoFit/>
          </a:bodyPr>
          <a:lstStyle/>
          <a:p>
            <a:pPr algn="just" latinLnBrk="1"/>
            <a:r>
              <a:rPr lang="en-US" altLang="zh-CN" sz="2800" b="1" dirty="0" smtClean="0">
                <a:solidFill>
                  <a:srgbClr val="17375E"/>
                </a:solidFill>
                <a:latin typeface="Arial "/>
              </a:rPr>
              <a:t>12  </a:t>
            </a:r>
            <a:r>
              <a:rPr lang="zh-CN" altLang="en-US" sz="2800" b="1" dirty="0" smtClean="0">
                <a:solidFill>
                  <a:srgbClr val="FF0000"/>
                </a:solidFill>
                <a:latin typeface="Arial "/>
              </a:rPr>
              <a:t>免修军事技能。</a:t>
            </a:r>
            <a:r>
              <a:rPr lang="zh-CN" altLang="en-US" sz="2400" b="1" dirty="0" smtClean="0">
                <a:latin typeface="Arial "/>
              </a:rPr>
              <a:t>高校在校生（含高校新生）参军入伍退役后复学或入学，免修军事技能训练，直接获得学分</a:t>
            </a:r>
            <a:endParaRPr lang="zh-CN" altLang="zh-CN" sz="2800" b="1" dirty="0" smtClean="0"/>
          </a:p>
        </p:txBody>
      </p:sp>
      <p:sp>
        <p:nvSpPr>
          <p:cNvPr id="8" name="矩形 7"/>
          <p:cNvSpPr/>
          <p:nvPr/>
        </p:nvSpPr>
        <p:spPr>
          <a:xfrm>
            <a:off x="285720" y="2465010"/>
            <a:ext cx="8572560" cy="2369880"/>
          </a:xfrm>
          <a:prstGeom prst="rect">
            <a:avLst/>
          </a:prstGeom>
        </p:spPr>
        <p:txBody>
          <a:bodyPr wrap="square">
            <a:spAutoFit/>
          </a:bodyPr>
          <a:lstStyle/>
          <a:p>
            <a:pPr algn="just" latinLnBrk="1"/>
            <a:r>
              <a:rPr lang="en-US" altLang="zh-CN" sz="2800" b="1" dirty="0" smtClean="0">
                <a:solidFill>
                  <a:srgbClr val="17375E"/>
                </a:solidFill>
                <a:latin typeface="Arial "/>
              </a:rPr>
              <a:t>13  </a:t>
            </a:r>
            <a:r>
              <a:rPr lang="zh-CN" altLang="en-US" sz="2800" b="1" dirty="0" smtClean="0">
                <a:solidFill>
                  <a:srgbClr val="FF0000"/>
                </a:solidFill>
                <a:latin typeface="Arial "/>
              </a:rPr>
              <a:t>退役就业服务。</a:t>
            </a:r>
            <a:r>
              <a:rPr lang="zh-CN" altLang="en-US" sz="2400" b="1" dirty="0" smtClean="0">
                <a:latin typeface="Arial "/>
              </a:rPr>
              <a:t>高校毕业生士兵退役后一年内，可视同当年的应届毕业生，凭用人单位录（聘）用手续，向原就读高校再次申请办理就业报到手续，户档随迁（直辖市按照有关规定执行）；退役高校毕业生士兵可参加户籍所在地省级毕业生就业指导机构、原毕业高校就业招聘会，享受就业信息、重点推荐、就业指导等就业服务</a:t>
            </a:r>
            <a:endParaRPr lang="zh-CN" altLang="zh-CN" sz="2800" b="1" dirty="0" smtClean="0"/>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latin typeface="Arial "/>
                <a:ea typeface="Arial Unicode MS" pitchFamily="34" charset="-122"/>
                <a:cs typeface="Arial Unicode MS" pitchFamily="34" charset="-122"/>
              </a:rPr>
              <a:t>06</a:t>
            </a:r>
            <a:endParaRPr lang="zh-CN" altLang="en-US" dirty="0">
              <a:latin typeface="Arial "/>
              <a:ea typeface="Arial Unicode MS" pitchFamily="34" charset="-122"/>
              <a:cs typeface="Arial Unicode MS" pitchFamily="34" charset="-122"/>
            </a:endParaRPr>
          </a:p>
        </p:txBody>
      </p:sp>
      <p:sp>
        <p:nvSpPr>
          <p:cNvPr id="3" name="文本占位符 2"/>
          <p:cNvSpPr>
            <a:spLocks noGrp="1"/>
          </p:cNvSpPr>
          <p:nvPr>
            <p:ph type="body" sz="quarter" idx="11"/>
          </p:nvPr>
        </p:nvSpPr>
        <p:spPr>
          <a:xfrm>
            <a:off x="2143108" y="2428868"/>
            <a:ext cx="6715172" cy="1928826"/>
          </a:xfrm>
        </p:spPr>
        <p:txBody>
          <a:bodyPr/>
          <a:lstStyle/>
          <a:p>
            <a:r>
              <a:rPr lang="zh-CN" altLang="zh-CN" dirty="0" smtClean="0"/>
              <a:t>报名登记对象、</a:t>
            </a:r>
            <a:endParaRPr lang="en-US" altLang="zh-CN" dirty="0" smtClean="0"/>
          </a:p>
          <a:p>
            <a:r>
              <a:rPr lang="zh-CN" altLang="zh-CN" dirty="0" smtClean="0"/>
              <a:t>年龄、范围</a:t>
            </a:r>
            <a:endParaRPr lang="zh-CN" altLang="en-US" dirty="0" smtClean="0">
              <a:cs typeface="+mn-ea"/>
              <a:sym typeface="+mn-lt"/>
            </a:endParaRPr>
          </a:p>
        </p:txBody>
      </p:sp>
    </p:spTree>
    <p:extLst>
      <p:ext uri="{BB962C8B-B14F-4D97-AF65-F5344CB8AC3E}">
        <p14:creationId xmlns:p14="http://schemas.microsoft.com/office/powerpoint/2010/main" xmlns="" val="901325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报名登记对象、年龄、范围</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pic>
        <p:nvPicPr>
          <p:cNvPr id="48" name="图片 47">
            <a:hlinkClick r:id="rId2"/>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06672" y="6325796"/>
            <a:ext cx="1828800" cy="243840"/>
          </a:xfrm>
          <a:prstGeom prst="rect">
            <a:avLst/>
          </a:prstGeom>
        </p:spPr>
      </p:pic>
      <p:sp>
        <p:nvSpPr>
          <p:cNvPr id="6" name="文本框 37"/>
          <p:cNvSpPr txBox="1"/>
          <p:nvPr/>
        </p:nvSpPr>
        <p:spPr>
          <a:xfrm flipH="1">
            <a:off x="642910" y="1142984"/>
            <a:ext cx="1773238" cy="1200329"/>
          </a:xfrm>
          <a:prstGeom prst="rect">
            <a:avLst/>
          </a:prstGeom>
          <a:noFill/>
          <a:effectLst>
            <a:outerShdw blurRad="50800" dist="38100" dir="2700000" algn="tl" rotWithShape="0">
              <a:prstClr val="black">
                <a:alpha val="40000"/>
              </a:prstClr>
            </a:outerShdw>
          </a:effectLst>
        </p:spPr>
        <p:txBody>
          <a:bodyPr>
            <a:spAutoFit/>
          </a:bodyPr>
          <a:lstStyle/>
          <a:p>
            <a:pPr algn="r" defTabSz="1219170" eaLnBrk="1" hangingPunct="1">
              <a:defRPr/>
            </a:pPr>
            <a:r>
              <a:rPr kumimoji="1" lang="zh-CN" altLang="en-US" sz="48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rPr>
              <a:t>男生</a:t>
            </a:r>
            <a:endParaRPr kumimoji="1" lang="en-US" altLang="zh-CN" sz="48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endParaRPr>
          </a:p>
          <a:p>
            <a:pPr algn="r" defTabSz="1219170" eaLnBrk="1" hangingPunct="1">
              <a:defRPr/>
            </a:pPr>
            <a:r>
              <a:rPr kumimoji="1" lang="en-US" altLang="zh-CN" sz="24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rPr>
              <a:t>(</a:t>
            </a:r>
            <a:r>
              <a:rPr kumimoji="1" lang="zh-CN" altLang="en-US" sz="24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rPr>
              <a:t>大学生</a:t>
            </a:r>
            <a:r>
              <a:rPr kumimoji="1" lang="en-US" altLang="zh-CN" sz="24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zh-CN" altLang="en-US" sz="2400" b="1" kern="0" dirty="0">
              <a:solidFill>
                <a:srgbClr val="17375E"/>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线连接符 57"/>
          <p:cNvCxnSpPr/>
          <p:nvPr/>
        </p:nvCxnSpPr>
        <p:spPr>
          <a:xfrm rot="16200000" flipH="1">
            <a:off x="2071874" y="1786130"/>
            <a:ext cx="985140" cy="14584"/>
          </a:xfrm>
          <a:prstGeom prst="line">
            <a:avLst/>
          </a:prstGeom>
          <a:ln w="38100">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3000364" y="928670"/>
            <a:ext cx="5429288" cy="1938992"/>
          </a:xfrm>
          <a:prstGeom prst="rect">
            <a:avLst/>
          </a:prstGeom>
        </p:spPr>
        <p:txBody>
          <a:bodyPr wrap="square">
            <a:spAutoFit/>
          </a:bodyPr>
          <a:lstStyle/>
          <a:p>
            <a:r>
              <a:rPr lang="zh-CN" altLang="zh-CN" sz="2400" b="1" dirty="0" smtClean="0">
                <a:latin typeface="+mn-ea"/>
              </a:rPr>
              <a:t>年满</a:t>
            </a:r>
            <a:r>
              <a:rPr lang="en-US" altLang="zh-CN" sz="2400" b="1" dirty="0" smtClean="0">
                <a:solidFill>
                  <a:srgbClr val="FF0000"/>
                </a:solidFill>
                <a:latin typeface="+mn-ea"/>
              </a:rPr>
              <a:t>18</a:t>
            </a:r>
            <a:r>
              <a:rPr lang="zh-CN" altLang="zh-CN" sz="2400" b="1" dirty="0" smtClean="0">
                <a:solidFill>
                  <a:srgbClr val="FF0000"/>
                </a:solidFill>
                <a:latin typeface="+mn-ea"/>
              </a:rPr>
              <a:t>至</a:t>
            </a:r>
            <a:r>
              <a:rPr lang="en-US" altLang="zh-CN" sz="2400" b="1" dirty="0" smtClean="0">
                <a:solidFill>
                  <a:srgbClr val="FF0000"/>
                </a:solidFill>
                <a:latin typeface="+mn-ea"/>
              </a:rPr>
              <a:t>24</a:t>
            </a:r>
            <a:r>
              <a:rPr lang="zh-CN" altLang="zh-CN" sz="2400" b="1" dirty="0" smtClean="0">
                <a:solidFill>
                  <a:srgbClr val="FF0000"/>
                </a:solidFill>
                <a:latin typeface="+mn-ea"/>
              </a:rPr>
              <a:t>周岁</a:t>
            </a:r>
            <a:endParaRPr lang="en-US" altLang="zh-CN" sz="2400" b="1" dirty="0" smtClean="0">
              <a:solidFill>
                <a:srgbClr val="FF0000"/>
              </a:solidFill>
              <a:latin typeface="+mn-ea"/>
            </a:endParaRPr>
          </a:p>
          <a:p>
            <a:r>
              <a:rPr lang="zh-CN" altLang="en-US" sz="2400" b="1" dirty="0" smtClean="0">
                <a:latin typeface="+mn-ea"/>
              </a:rPr>
              <a:t>男性身高</a:t>
            </a:r>
            <a:r>
              <a:rPr lang="en-US" altLang="zh-CN" sz="2400" b="1" dirty="0" smtClean="0">
                <a:solidFill>
                  <a:srgbClr val="FF0000"/>
                </a:solidFill>
                <a:latin typeface="+mn-ea"/>
              </a:rPr>
              <a:t>1.6</a:t>
            </a:r>
            <a:r>
              <a:rPr lang="zh-CN" altLang="en-US" sz="2400" b="1" dirty="0" smtClean="0">
                <a:solidFill>
                  <a:srgbClr val="FF0000"/>
                </a:solidFill>
                <a:latin typeface="+mn-ea"/>
              </a:rPr>
              <a:t>米</a:t>
            </a:r>
            <a:r>
              <a:rPr lang="zh-CN" altLang="en-US" sz="2400" b="1" dirty="0" smtClean="0">
                <a:latin typeface="+mn-ea"/>
              </a:rPr>
              <a:t>以上、</a:t>
            </a:r>
            <a:endParaRPr lang="en-US" altLang="zh-CN" sz="2400" b="1" dirty="0" smtClean="0">
              <a:latin typeface="+mn-ea"/>
            </a:endParaRPr>
          </a:p>
          <a:p>
            <a:r>
              <a:rPr lang="zh-CN" altLang="en-US" sz="2400" b="1" dirty="0" smtClean="0">
                <a:latin typeface="+mn-ea"/>
              </a:rPr>
              <a:t>裸视</a:t>
            </a:r>
            <a:r>
              <a:rPr lang="zh-CN" altLang="en-US" sz="2400" b="1" dirty="0" smtClean="0">
                <a:solidFill>
                  <a:srgbClr val="FF0000"/>
                </a:solidFill>
                <a:latin typeface="+mn-ea"/>
              </a:rPr>
              <a:t>左眼</a:t>
            </a:r>
            <a:r>
              <a:rPr lang="en-US" altLang="zh-CN" sz="2400" b="1" dirty="0" smtClean="0">
                <a:solidFill>
                  <a:srgbClr val="FF0000"/>
                </a:solidFill>
                <a:latin typeface="+mn-ea"/>
              </a:rPr>
              <a:t>4.5</a:t>
            </a:r>
            <a:r>
              <a:rPr lang="zh-CN" altLang="en-US" sz="2400" b="1" dirty="0" smtClean="0">
                <a:solidFill>
                  <a:srgbClr val="FF0000"/>
                </a:solidFill>
                <a:latin typeface="+mn-ea"/>
              </a:rPr>
              <a:t>、右眼</a:t>
            </a:r>
            <a:r>
              <a:rPr lang="en-US" altLang="zh-CN" sz="2400" b="1" dirty="0" smtClean="0">
                <a:solidFill>
                  <a:srgbClr val="FF0000"/>
                </a:solidFill>
                <a:latin typeface="+mn-ea"/>
              </a:rPr>
              <a:t>4.6</a:t>
            </a:r>
            <a:r>
              <a:rPr lang="zh-CN" altLang="en-US" sz="2400" b="1" dirty="0" smtClean="0">
                <a:latin typeface="+mn-ea"/>
              </a:rPr>
              <a:t>，</a:t>
            </a:r>
            <a:endParaRPr lang="en-US" altLang="zh-CN" sz="2400" b="1" dirty="0" smtClean="0">
              <a:latin typeface="+mn-ea"/>
            </a:endParaRPr>
          </a:p>
          <a:p>
            <a:r>
              <a:rPr lang="zh-CN" altLang="en-US" sz="2400" b="1" dirty="0" smtClean="0">
                <a:latin typeface="+mn-ea"/>
              </a:rPr>
              <a:t>标准体重（</a:t>
            </a:r>
            <a:r>
              <a:rPr lang="en-US" altLang="zh-CN" sz="2400" b="1" dirty="0">
                <a:latin typeface="+mn-ea"/>
              </a:rPr>
              <a:t> kg </a:t>
            </a:r>
            <a:r>
              <a:rPr lang="zh-CN" altLang="en-US" sz="2400" b="1" dirty="0" smtClean="0">
                <a:latin typeface="+mn-ea"/>
              </a:rPr>
              <a:t>）</a:t>
            </a:r>
            <a:r>
              <a:rPr lang="en-US" altLang="zh-CN" sz="2400" b="1" dirty="0" smtClean="0">
                <a:latin typeface="+mn-ea"/>
              </a:rPr>
              <a:t>=</a:t>
            </a:r>
            <a:r>
              <a:rPr lang="zh-CN" altLang="en-US" sz="2400" b="1" dirty="0" smtClean="0">
                <a:latin typeface="+mn-ea"/>
              </a:rPr>
              <a:t>身高</a:t>
            </a:r>
            <a:r>
              <a:rPr lang="en-US" altLang="zh-CN" sz="2400" b="1" dirty="0" smtClean="0">
                <a:latin typeface="+mn-ea"/>
              </a:rPr>
              <a:t>-110</a:t>
            </a:r>
            <a:r>
              <a:rPr lang="zh-CN" altLang="en-US" sz="2400" b="1" dirty="0" smtClean="0">
                <a:latin typeface="+mn-ea"/>
              </a:rPr>
              <a:t>，</a:t>
            </a:r>
            <a:endParaRPr lang="en-US" altLang="zh-CN" sz="2400" b="1" dirty="0" smtClean="0">
              <a:latin typeface="+mn-ea"/>
            </a:endParaRPr>
          </a:p>
          <a:p>
            <a:r>
              <a:rPr lang="zh-CN" altLang="en-US" sz="2400" b="1" dirty="0" smtClean="0">
                <a:latin typeface="+mn-ea"/>
              </a:rPr>
              <a:t>偏轻不超过</a:t>
            </a:r>
            <a:r>
              <a:rPr lang="en-US" altLang="zh-CN" sz="2400" b="1" dirty="0" smtClean="0">
                <a:latin typeface="+mn-ea"/>
              </a:rPr>
              <a:t>15%</a:t>
            </a:r>
            <a:r>
              <a:rPr lang="zh-CN" altLang="en-US" sz="2400" b="1" dirty="0" smtClean="0">
                <a:latin typeface="+mn-ea"/>
              </a:rPr>
              <a:t>、偏重不超过</a:t>
            </a:r>
            <a:r>
              <a:rPr lang="en-US" altLang="zh-CN" sz="2400" b="1" dirty="0" smtClean="0">
                <a:solidFill>
                  <a:srgbClr val="FF0000"/>
                </a:solidFill>
                <a:latin typeface="+mn-ea"/>
              </a:rPr>
              <a:t>30</a:t>
            </a:r>
            <a:r>
              <a:rPr lang="en-US" altLang="zh-CN" sz="2400" b="1" dirty="0" smtClean="0">
                <a:latin typeface="+mn-ea"/>
              </a:rPr>
              <a:t>%</a:t>
            </a:r>
          </a:p>
        </p:txBody>
      </p:sp>
      <p:sp>
        <p:nvSpPr>
          <p:cNvPr id="10" name="文本框 37"/>
          <p:cNvSpPr txBox="1"/>
          <p:nvPr/>
        </p:nvSpPr>
        <p:spPr>
          <a:xfrm flipH="1">
            <a:off x="714348" y="3071811"/>
            <a:ext cx="1773238" cy="2226250"/>
          </a:xfrm>
          <a:prstGeom prst="rect">
            <a:avLst/>
          </a:prstGeom>
          <a:noFill/>
          <a:effectLst>
            <a:outerShdw blurRad="50800" dist="38100" dir="2700000" algn="tl" rotWithShape="0">
              <a:prstClr val="black">
                <a:alpha val="40000"/>
              </a:prstClr>
            </a:outerShdw>
          </a:effectLst>
        </p:spPr>
        <p:txBody>
          <a:bodyPr wrap="square">
            <a:spAutoFit/>
          </a:bodyPr>
          <a:lstStyle/>
          <a:p>
            <a:pPr algn="r" defTabSz="1219170" eaLnBrk="1" hangingPunct="1">
              <a:defRPr/>
            </a:pPr>
            <a:r>
              <a:rPr kumimoji="1" lang="zh-CN" altLang="en-US" sz="48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rPr>
              <a:t>女生</a:t>
            </a:r>
            <a:endParaRPr kumimoji="1" lang="en-US" altLang="zh-CN" sz="48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endParaRPr>
          </a:p>
          <a:p>
            <a:pPr algn="r" defTabSz="1219170">
              <a:defRPr/>
            </a:pPr>
            <a:r>
              <a:rPr kumimoji="1" lang="en-US" altLang="zh-CN" sz="24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rPr>
              <a:t>(</a:t>
            </a:r>
            <a:r>
              <a:rPr kumimoji="1" lang="zh-CN" altLang="en-US" sz="24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rPr>
              <a:t>大学生</a:t>
            </a:r>
            <a:r>
              <a:rPr kumimoji="1" lang="en-US" altLang="zh-CN" sz="24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zh-CN" altLang="en-US" sz="2400" b="1" kern="0" dirty="0" smtClean="0">
              <a:solidFill>
                <a:srgbClr val="17375E"/>
              </a:solidFill>
              <a:latin typeface="Arial" panose="020B0604020202020204" pitchFamily="34" charset="0"/>
              <a:ea typeface="微软雅黑" panose="020B0503020204020204" pitchFamily="34" charset="-122"/>
              <a:cs typeface="+mn-ea"/>
              <a:sym typeface="Arial" panose="020B0604020202020204" pitchFamily="34" charset="0"/>
            </a:endParaRPr>
          </a:p>
          <a:p>
            <a:pPr algn="r" defTabSz="1219170" eaLnBrk="1" hangingPunct="1">
              <a:lnSpc>
                <a:spcPts val="8000"/>
              </a:lnSpc>
              <a:defRPr/>
            </a:pPr>
            <a:endParaRPr kumimoji="1" lang="zh-CN" altLang="en-US" sz="4800" b="1" kern="0" dirty="0">
              <a:solidFill>
                <a:srgbClr val="17375E"/>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 name="直线连接符 57"/>
          <p:cNvCxnSpPr/>
          <p:nvPr/>
        </p:nvCxnSpPr>
        <p:spPr>
          <a:xfrm rot="16200000" flipH="1">
            <a:off x="2143312" y="3714956"/>
            <a:ext cx="985140" cy="14584"/>
          </a:xfrm>
          <a:prstGeom prst="line">
            <a:avLst/>
          </a:prstGeom>
          <a:ln w="38100">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3071802" y="3000372"/>
            <a:ext cx="5429288" cy="2000548"/>
          </a:xfrm>
          <a:prstGeom prst="rect">
            <a:avLst/>
          </a:prstGeom>
        </p:spPr>
        <p:txBody>
          <a:bodyPr wrap="square">
            <a:spAutoFit/>
          </a:bodyPr>
          <a:lstStyle/>
          <a:p>
            <a:r>
              <a:rPr lang="zh-CN" altLang="zh-CN" sz="2400" b="1" dirty="0" smtClean="0">
                <a:latin typeface="+mn-ea"/>
              </a:rPr>
              <a:t>年满</a:t>
            </a:r>
            <a:r>
              <a:rPr lang="en-US" altLang="zh-CN" sz="2400" b="1" dirty="0" smtClean="0">
                <a:solidFill>
                  <a:srgbClr val="FF0000"/>
                </a:solidFill>
                <a:latin typeface="+mn-ea"/>
              </a:rPr>
              <a:t>17</a:t>
            </a:r>
            <a:r>
              <a:rPr lang="zh-CN" altLang="en-US" sz="2400" b="1" dirty="0" smtClean="0">
                <a:solidFill>
                  <a:srgbClr val="FF0000"/>
                </a:solidFill>
                <a:latin typeface="+mn-ea"/>
              </a:rPr>
              <a:t>至</a:t>
            </a:r>
            <a:r>
              <a:rPr lang="en-US" altLang="zh-CN" sz="2400" b="1" dirty="0" smtClean="0">
                <a:solidFill>
                  <a:srgbClr val="FF0000"/>
                </a:solidFill>
                <a:latin typeface="+mn-ea"/>
              </a:rPr>
              <a:t>22</a:t>
            </a:r>
            <a:r>
              <a:rPr lang="zh-CN" altLang="zh-CN" sz="2400" b="1" dirty="0" smtClean="0">
                <a:solidFill>
                  <a:srgbClr val="FF0000"/>
                </a:solidFill>
                <a:latin typeface="+mn-ea"/>
              </a:rPr>
              <a:t>周岁</a:t>
            </a:r>
            <a:endParaRPr lang="en-US" altLang="zh-CN" sz="2400" b="1" dirty="0" smtClean="0">
              <a:solidFill>
                <a:srgbClr val="FF0000"/>
              </a:solidFill>
              <a:latin typeface="+mn-ea"/>
            </a:endParaRPr>
          </a:p>
          <a:p>
            <a:r>
              <a:rPr lang="zh-CN" altLang="en-US" sz="2400" b="1" dirty="0">
                <a:latin typeface="+mn-ea"/>
              </a:rPr>
              <a:t>女</a:t>
            </a:r>
            <a:r>
              <a:rPr lang="zh-CN" altLang="en-US" sz="2400" b="1" dirty="0" smtClean="0">
                <a:latin typeface="+mn-ea"/>
              </a:rPr>
              <a:t>性身高</a:t>
            </a:r>
            <a:r>
              <a:rPr lang="en-US" altLang="zh-CN" sz="2400" b="1" dirty="0" smtClean="0">
                <a:solidFill>
                  <a:srgbClr val="FF0000"/>
                </a:solidFill>
                <a:latin typeface="+mn-ea"/>
              </a:rPr>
              <a:t>1.58</a:t>
            </a:r>
            <a:r>
              <a:rPr lang="zh-CN" altLang="en-US" sz="2400" b="1" dirty="0" smtClean="0">
                <a:solidFill>
                  <a:srgbClr val="FF0000"/>
                </a:solidFill>
                <a:latin typeface="+mn-ea"/>
              </a:rPr>
              <a:t>米</a:t>
            </a:r>
            <a:r>
              <a:rPr lang="zh-CN" altLang="en-US" sz="2400" b="1" dirty="0" smtClean="0">
                <a:latin typeface="+mn-ea"/>
              </a:rPr>
              <a:t>以上、</a:t>
            </a:r>
            <a:endParaRPr lang="en-US" altLang="zh-CN" sz="2400" b="1" dirty="0" smtClean="0">
              <a:latin typeface="+mn-ea"/>
            </a:endParaRPr>
          </a:p>
          <a:p>
            <a:r>
              <a:rPr lang="zh-CN" altLang="en-US" sz="2400" b="1" dirty="0" smtClean="0">
                <a:latin typeface="+mn-ea"/>
              </a:rPr>
              <a:t>裸视</a:t>
            </a:r>
            <a:r>
              <a:rPr lang="zh-CN" altLang="en-US" sz="2400" b="1" dirty="0" smtClean="0">
                <a:solidFill>
                  <a:srgbClr val="FF0000"/>
                </a:solidFill>
                <a:latin typeface="+mn-ea"/>
              </a:rPr>
              <a:t>左眼</a:t>
            </a:r>
            <a:r>
              <a:rPr lang="en-US" altLang="zh-CN" sz="2400" b="1" dirty="0" smtClean="0">
                <a:solidFill>
                  <a:srgbClr val="FF0000"/>
                </a:solidFill>
                <a:latin typeface="+mn-ea"/>
              </a:rPr>
              <a:t>4.5</a:t>
            </a:r>
            <a:r>
              <a:rPr lang="zh-CN" altLang="en-US" sz="2400" b="1" dirty="0" smtClean="0">
                <a:solidFill>
                  <a:srgbClr val="FF0000"/>
                </a:solidFill>
                <a:latin typeface="+mn-ea"/>
              </a:rPr>
              <a:t>、右眼</a:t>
            </a:r>
            <a:r>
              <a:rPr lang="en-US" altLang="zh-CN" sz="2400" b="1" dirty="0" smtClean="0">
                <a:solidFill>
                  <a:srgbClr val="FF0000"/>
                </a:solidFill>
                <a:latin typeface="+mn-ea"/>
              </a:rPr>
              <a:t>4.6</a:t>
            </a:r>
            <a:r>
              <a:rPr lang="zh-CN" altLang="en-US" sz="2400" b="1" dirty="0" smtClean="0">
                <a:latin typeface="+mn-ea"/>
              </a:rPr>
              <a:t>，</a:t>
            </a:r>
            <a:endParaRPr lang="en-US" altLang="zh-CN" sz="2400" b="1" dirty="0" smtClean="0">
              <a:latin typeface="+mn-ea"/>
            </a:endParaRPr>
          </a:p>
          <a:p>
            <a:r>
              <a:rPr lang="zh-CN" altLang="en-US" sz="2400" b="1" dirty="0">
                <a:latin typeface="+mn-ea"/>
              </a:rPr>
              <a:t>标准体重（</a:t>
            </a:r>
            <a:r>
              <a:rPr lang="en-US" altLang="zh-CN" sz="2400" b="1" dirty="0">
                <a:latin typeface="+mn-ea"/>
              </a:rPr>
              <a:t> kg </a:t>
            </a:r>
            <a:r>
              <a:rPr lang="zh-CN" altLang="en-US" sz="2400" b="1" dirty="0">
                <a:latin typeface="+mn-ea"/>
              </a:rPr>
              <a:t>） </a:t>
            </a:r>
            <a:r>
              <a:rPr lang="en-US" altLang="zh-CN" sz="2400" b="1" dirty="0" smtClean="0">
                <a:latin typeface="+mn-ea"/>
              </a:rPr>
              <a:t>=</a:t>
            </a:r>
            <a:r>
              <a:rPr lang="zh-CN" altLang="en-US" sz="2400" b="1" dirty="0" smtClean="0">
                <a:latin typeface="+mn-ea"/>
              </a:rPr>
              <a:t>身高</a:t>
            </a:r>
            <a:r>
              <a:rPr lang="en-US" altLang="zh-CN" sz="2400" b="1" dirty="0" smtClean="0">
                <a:latin typeface="+mn-ea"/>
              </a:rPr>
              <a:t>-110</a:t>
            </a:r>
            <a:r>
              <a:rPr lang="zh-CN" altLang="en-US" sz="2400" b="1" dirty="0" smtClean="0">
                <a:latin typeface="+mn-ea"/>
              </a:rPr>
              <a:t>，</a:t>
            </a:r>
            <a:endParaRPr lang="en-US" altLang="zh-CN" sz="2400" b="1" dirty="0" smtClean="0">
              <a:latin typeface="+mn-ea"/>
            </a:endParaRPr>
          </a:p>
          <a:p>
            <a:r>
              <a:rPr lang="zh-CN" altLang="en-US" sz="2400" b="1" dirty="0" smtClean="0">
                <a:latin typeface="+mn-ea"/>
              </a:rPr>
              <a:t>偏轻不超过</a:t>
            </a:r>
            <a:r>
              <a:rPr lang="en-US" altLang="zh-CN" sz="2400" b="1" dirty="0" smtClean="0">
                <a:latin typeface="+mn-ea"/>
              </a:rPr>
              <a:t>15%</a:t>
            </a:r>
            <a:r>
              <a:rPr lang="zh-CN" altLang="en-US" sz="2400" b="1" dirty="0" smtClean="0">
                <a:latin typeface="+mn-ea"/>
              </a:rPr>
              <a:t>、偏重不超过</a:t>
            </a:r>
            <a:r>
              <a:rPr lang="en-US" altLang="zh-CN" sz="2400" b="1" dirty="0" smtClean="0">
                <a:solidFill>
                  <a:srgbClr val="FF0000"/>
                </a:solidFill>
                <a:latin typeface="+mn-ea"/>
              </a:rPr>
              <a:t>20</a:t>
            </a:r>
            <a:r>
              <a:rPr lang="en-US" altLang="zh-CN" sz="2400" b="1" dirty="0" smtClean="0">
                <a:latin typeface="+mn-ea"/>
              </a:rPr>
              <a:t>%</a:t>
            </a:r>
          </a:p>
        </p:txBody>
      </p:sp>
      <p:sp>
        <p:nvSpPr>
          <p:cNvPr id="13" name="矩形 12"/>
          <p:cNvSpPr/>
          <p:nvPr/>
        </p:nvSpPr>
        <p:spPr>
          <a:xfrm>
            <a:off x="3143240" y="5312647"/>
            <a:ext cx="5643602" cy="830997"/>
          </a:xfrm>
          <a:prstGeom prst="rect">
            <a:avLst/>
          </a:prstGeom>
        </p:spPr>
        <p:txBody>
          <a:bodyPr wrap="square">
            <a:spAutoFit/>
          </a:bodyPr>
          <a:lstStyle/>
          <a:p>
            <a:r>
              <a:rPr lang="en-US" altLang="zh-CN" sz="2400" b="1" dirty="0" smtClean="0">
                <a:latin typeface="+mn-ea"/>
              </a:rPr>
              <a:t>8</a:t>
            </a:r>
            <a:r>
              <a:rPr lang="zh-CN" altLang="en-US" sz="2400" b="1" dirty="0" smtClean="0">
                <a:latin typeface="+mn-ea"/>
              </a:rPr>
              <a:t>月</a:t>
            </a:r>
            <a:r>
              <a:rPr lang="en-US" altLang="zh-CN" sz="2400" b="1" dirty="0" smtClean="0">
                <a:latin typeface="+mn-ea"/>
              </a:rPr>
              <a:t>1</a:t>
            </a:r>
            <a:r>
              <a:rPr lang="zh-CN" altLang="en-US" sz="2400" b="1" dirty="0" smtClean="0">
                <a:latin typeface="+mn-ea"/>
              </a:rPr>
              <a:t>日开始征兵，</a:t>
            </a:r>
            <a:r>
              <a:rPr lang="en-US" altLang="zh-CN" sz="2400" b="1" dirty="0" smtClean="0">
                <a:latin typeface="+mn-ea"/>
              </a:rPr>
              <a:t>9</a:t>
            </a:r>
            <a:r>
              <a:rPr lang="zh-CN" altLang="en-US" sz="2400" b="1" dirty="0" smtClean="0">
                <a:latin typeface="+mn-ea"/>
              </a:rPr>
              <a:t>月</a:t>
            </a:r>
            <a:r>
              <a:rPr lang="en-US" altLang="zh-CN" sz="2400" b="1" dirty="0" smtClean="0">
                <a:latin typeface="+mn-ea"/>
              </a:rPr>
              <a:t>1</a:t>
            </a:r>
            <a:r>
              <a:rPr lang="zh-CN" altLang="en-US" sz="2400" b="1" dirty="0" smtClean="0">
                <a:latin typeface="+mn-ea"/>
              </a:rPr>
              <a:t>日批准新兵入伍，</a:t>
            </a:r>
            <a:r>
              <a:rPr lang="en-US" altLang="zh-CN" sz="2400" b="1" dirty="0" smtClean="0">
                <a:latin typeface="+mn-ea"/>
              </a:rPr>
              <a:t>9</a:t>
            </a:r>
            <a:r>
              <a:rPr lang="zh-CN" altLang="en-US" sz="2400" b="1" dirty="0" smtClean="0">
                <a:latin typeface="+mn-ea"/>
              </a:rPr>
              <a:t>月</a:t>
            </a:r>
            <a:r>
              <a:rPr lang="en-US" altLang="zh-CN" sz="2400" b="1" dirty="0" smtClean="0">
                <a:latin typeface="+mn-ea"/>
              </a:rPr>
              <a:t>5</a:t>
            </a:r>
            <a:r>
              <a:rPr lang="zh-CN" altLang="en-US" sz="2400" b="1" dirty="0" smtClean="0">
                <a:latin typeface="+mn-ea"/>
              </a:rPr>
              <a:t>日起运新兵，</a:t>
            </a:r>
            <a:r>
              <a:rPr lang="en-US" altLang="zh-CN" sz="2400" b="1" dirty="0" smtClean="0">
                <a:latin typeface="+mn-ea"/>
              </a:rPr>
              <a:t>9</a:t>
            </a:r>
            <a:r>
              <a:rPr lang="zh-CN" altLang="en-US" sz="2400" b="1" dirty="0" smtClean="0">
                <a:latin typeface="+mn-ea"/>
              </a:rPr>
              <a:t>月</a:t>
            </a:r>
            <a:r>
              <a:rPr lang="en-US" altLang="zh-CN" sz="2400" b="1" dirty="0" smtClean="0">
                <a:latin typeface="+mn-ea"/>
              </a:rPr>
              <a:t>30</a:t>
            </a:r>
            <a:r>
              <a:rPr lang="zh-CN" altLang="en-US" sz="2400" b="1" dirty="0" smtClean="0">
                <a:latin typeface="+mn-ea"/>
              </a:rPr>
              <a:t>日征兵结束</a:t>
            </a:r>
            <a:endParaRPr lang="zh-CN" altLang="zh-CN" sz="2400" b="1" dirty="0" smtClean="0">
              <a:latin typeface="+mn-ea"/>
            </a:endParaRPr>
          </a:p>
        </p:txBody>
      </p:sp>
      <p:sp>
        <p:nvSpPr>
          <p:cNvPr id="14" name="文本框 37"/>
          <p:cNvSpPr txBox="1"/>
          <p:nvPr/>
        </p:nvSpPr>
        <p:spPr>
          <a:xfrm flipH="1">
            <a:off x="0" y="5072074"/>
            <a:ext cx="2773370" cy="1007007"/>
          </a:xfrm>
          <a:prstGeom prst="rect">
            <a:avLst/>
          </a:prstGeom>
          <a:noFill/>
          <a:effectLst>
            <a:outerShdw blurRad="50800" dist="38100" dir="2700000" algn="tl" rotWithShape="0">
              <a:prstClr val="black">
                <a:alpha val="40000"/>
              </a:prstClr>
            </a:outerShdw>
          </a:effectLst>
        </p:spPr>
        <p:txBody>
          <a:bodyPr wrap="square">
            <a:spAutoFit/>
          </a:bodyPr>
          <a:lstStyle/>
          <a:p>
            <a:pPr algn="r" defTabSz="1219170" eaLnBrk="1" hangingPunct="1">
              <a:lnSpc>
                <a:spcPts val="8000"/>
              </a:lnSpc>
              <a:defRPr/>
            </a:pPr>
            <a:r>
              <a:rPr kumimoji="1" lang="zh-CN" altLang="en-US" sz="4400" b="1" kern="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征兵时间</a:t>
            </a:r>
            <a:endParaRPr kumimoji="1" lang="zh-CN" altLang="en-US" sz="4400" b="1" kern="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5" name="直线连接符 57"/>
          <p:cNvCxnSpPr/>
          <p:nvPr/>
        </p:nvCxnSpPr>
        <p:spPr>
          <a:xfrm rot="16200000" flipH="1">
            <a:off x="2286188" y="5715219"/>
            <a:ext cx="985140" cy="14584"/>
          </a:xfrm>
          <a:prstGeom prst="line">
            <a:avLst/>
          </a:prstGeom>
          <a:ln w="38100">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latin typeface="Arial "/>
                <a:ea typeface="Arial Unicode MS" pitchFamily="34" charset="-122"/>
                <a:cs typeface="Arial Unicode MS" pitchFamily="34" charset="-122"/>
              </a:rPr>
              <a:t>07</a:t>
            </a:r>
            <a:endParaRPr lang="zh-CN" altLang="en-US" dirty="0">
              <a:latin typeface="Arial "/>
              <a:ea typeface="Arial Unicode MS" pitchFamily="34" charset="-122"/>
              <a:cs typeface="Arial Unicode MS" pitchFamily="34" charset="-122"/>
            </a:endParaRPr>
          </a:p>
        </p:txBody>
      </p:sp>
      <p:sp>
        <p:nvSpPr>
          <p:cNvPr id="3" name="文本占位符 2"/>
          <p:cNvSpPr>
            <a:spLocks noGrp="1"/>
          </p:cNvSpPr>
          <p:nvPr>
            <p:ph type="body" sz="quarter" idx="11"/>
          </p:nvPr>
        </p:nvSpPr>
        <p:spPr>
          <a:xfrm>
            <a:off x="2143108" y="2428868"/>
            <a:ext cx="6715172" cy="1928826"/>
          </a:xfrm>
        </p:spPr>
        <p:txBody>
          <a:bodyPr/>
          <a:lstStyle/>
          <a:p>
            <a:r>
              <a:rPr lang="zh-CN" altLang="zh-CN" dirty="0" smtClean="0"/>
              <a:t>征兵时间及</a:t>
            </a:r>
            <a:endParaRPr lang="en-US" altLang="zh-CN" dirty="0" smtClean="0"/>
          </a:p>
          <a:p>
            <a:r>
              <a:rPr lang="zh-CN" altLang="zh-CN" dirty="0" smtClean="0"/>
              <a:t>相关政策</a:t>
            </a:r>
            <a:endParaRPr lang="zh-CN" altLang="en-US" dirty="0" smtClean="0">
              <a:cs typeface="+mn-ea"/>
              <a:sym typeface="+mn-lt"/>
            </a:endParaRPr>
          </a:p>
        </p:txBody>
      </p:sp>
    </p:spTree>
    <p:extLst>
      <p:ext uri="{BB962C8B-B14F-4D97-AF65-F5344CB8AC3E}">
        <p14:creationId xmlns:p14="http://schemas.microsoft.com/office/powerpoint/2010/main" xmlns="" val="901325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征兵时间及相关政策</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pic>
        <p:nvPicPr>
          <p:cNvPr id="48" name="图片 47">
            <a:hlinkClick r:id="rId2"/>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06672" y="6325796"/>
            <a:ext cx="1828800" cy="243840"/>
          </a:xfrm>
          <a:prstGeom prst="rect">
            <a:avLst/>
          </a:prstGeom>
        </p:spPr>
      </p:pic>
      <p:sp>
        <p:nvSpPr>
          <p:cNvPr id="16" name="矩形 15"/>
          <p:cNvSpPr/>
          <p:nvPr/>
        </p:nvSpPr>
        <p:spPr>
          <a:xfrm>
            <a:off x="285720" y="3929066"/>
            <a:ext cx="8358246" cy="2308324"/>
          </a:xfrm>
          <a:prstGeom prst="rect">
            <a:avLst/>
          </a:prstGeom>
        </p:spPr>
        <p:txBody>
          <a:bodyPr wrap="square">
            <a:spAutoFit/>
          </a:bodyPr>
          <a:lstStyle/>
          <a:p>
            <a:r>
              <a:rPr lang="zh-CN" altLang="en-US" sz="2400" b="1" dirty="0" smtClean="0">
                <a:latin typeface="+mn-ea"/>
              </a:rPr>
              <a:t>网上报名时间</a:t>
            </a:r>
            <a:r>
              <a:rPr lang="zh-CN" altLang="en-US" sz="2400" b="1" dirty="0" smtClean="0">
                <a:solidFill>
                  <a:srgbClr val="FF0000"/>
                </a:solidFill>
                <a:latin typeface="+mn-ea"/>
              </a:rPr>
              <a:t>男生为</a:t>
            </a:r>
            <a:r>
              <a:rPr lang="en-US" altLang="zh-CN" sz="2400" b="1" dirty="0" smtClean="0">
                <a:solidFill>
                  <a:srgbClr val="FF0000"/>
                </a:solidFill>
                <a:latin typeface="+mn-ea"/>
              </a:rPr>
              <a:t>1</a:t>
            </a:r>
            <a:r>
              <a:rPr lang="zh-CN" altLang="en-US" sz="2400" b="1" dirty="0" smtClean="0">
                <a:solidFill>
                  <a:srgbClr val="FF0000"/>
                </a:solidFill>
                <a:latin typeface="+mn-ea"/>
              </a:rPr>
              <a:t>月</a:t>
            </a:r>
            <a:r>
              <a:rPr lang="en-US" altLang="zh-CN" sz="2400" b="1" dirty="0" smtClean="0">
                <a:solidFill>
                  <a:srgbClr val="FF0000"/>
                </a:solidFill>
                <a:latin typeface="+mn-ea"/>
              </a:rPr>
              <a:t>10</a:t>
            </a:r>
            <a:r>
              <a:rPr lang="zh-CN" altLang="en-US" sz="2400" b="1" dirty="0" smtClean="0">
                <a:solidFill>
                  <a:srgbClr val="FF0000"/>
                </a:solidFill>
                <a:latin typeface="+mn-ea"/>
              </a:rPr>
              <a:t>日起至</a:t>
            </a:r>
            <a:r>
              <a:rPr lang="en-US" altLang="zh-CN" sz="2400" b="1" dirty="0">
                <a:solidFill>
                  <a:srgbClr val="FF0000"/>
                </a:solidFill>
                <a:latin typeface="+mn-ea"/>
              </a:rPr>
              <a:t>8</a:t>
            </a:r>
            <a:r>
              <a:rPr lang="zh-CN" altLang="en-US" sz="2400" b="1" dirty="0" smtClean="0">
                <a:solidFill>
                  <a:srgbClr val="FF0000"/>
                </a:solidFill>
                <a:latin typeface="+mn-ea"/>
              </a:rPr>
              <a:t>月</a:t>
            </a:r>
            <a:r>
              <a:rPr lang="en-US" altLang="zh-CN" sz="2400" b="1" dirty="0" smtClean="0">
                <a:solidFill>
                  <a:srgbClr val="FF0000"/>
                </a:solidFill>
                <a:latin typeface="+mn-ea"/>
              </a:rPr>
              <a:t>5</a:t>
            </a:r>
            <a:r>
              <a:rPr lang="zh-CN" altLang="en-US" sz="2400" b="1" dirty="0" smtClean="0">
                <a:solidFill>
                  <a:srgbClr val="FF0000"/>
                </a:solidFill>
                <a:latin typeface="+mn-ea"/>
              </a:rPr>
              <a:t>日</a:t>
            </a:r>
            <a:r>
              <a:rPr lang="zh-CN" altLang="en-US" sz="2400" b="1" dirty="0" smtClean="0">
                <a:latin typeface="+mn-ea"/>
              </a:rPr>
              <a:t>，</a:t>
            </a:r>
            <a:r>
              <a:rPr lang="zh-CN" altLang="en-US" sz="2400" b="1" dirty="0" smtClean="0">
                <a:solidFill>
                  <a:srgbClr val="FF0000"/>
                </a:solidFill>
                <a:latin typeface="+mn-ea"/>
              </a:rPr>
              <a:t>女生为</a:t>
            </a:r>
            <a:r>
              <a:rPr lang="en-US" altLang="zh-CN" sz="2400" b="1" dirty="0" smtClean="0">
                <a:solidFill>
                  <a:srgbClr val="FF0000"/>
                </a:solidFill>
                <a:latin typeface="+mn-ea"/>
              </a:rPr>
              <a:t>6</a:t>
            </a:r>
            <a:r>
              <a:rPr lang="zh-CN" altLang="en-US" sz="2400" b="1" dirty="0" smtClean="0">
                <a:solidFill>
                  <a:srgbClr val="FF0000"/>
                </a:solidFill>
                <a:latin typeface="+mn-ea"/>
              </a:rPr>
              <a:t>月</a:t>
            </a:r>
            <a:r>
              <a:rPr lang="en-US" altLang="zh-CN" sz="2400" b="1" dirty="0" smtClean="0">
                <a:solidFill>
                  <a:srgbClr val="FF0000"/>
                </a:solidFill>
                <a:latin typeface="+mn-ea"/>
              </a:rPr>
              <a:t>25</a:t>
            </a:r>
            <a:r>
              <a:rPr lang="zh-CN" altLang="en-US" sz="2400" b="1" dirty="0" smtClean="0">
                <a:solidFill>
                  <a:srgbClr val="FF0000"/>
                </a:solidFill>
                <a:latin typeface="+mn-ea"/>
              </a:rPr>
              <a:t>日至</a:t>
            </a:r>
            <a:r>
              <a:rPr lang="en-US" altLang="zh-CN" sz="2400" b="1" dirty="0" smtClean="0">
                <a:solidFill>
                  <a:srgbClr val="FF0000"/>
                </a:solidFill>
                <a:latin typeface="+mn-ea"/>
              </a:rPr>
              <a:t>8</a:t>
            </a:r>
            <a:r>
              <a:rPr lang="zh-CN" altLang="en-US" sz="2400" b="1" dirty="0" smtClean="0">
                <a:solidFill>
                  <a:srgbClr val="FF0000"/>
                </a:solidFill>
                <a:latin typeface="+mn-ea"/>
              </a:rPr>
              <a:t>月</a:t>
            </a:r>
            <a:r>
              <a:rPr lang="en-US" altLang="zh-CN" sz="2400" b="1" dirty="0" smtClean="0">
                <a:solidFill>
                  <a:srgbClr val="FF0000"/>
                </a:solidFill>
                <a:latin typeface="+mn-ea"/>
              </a:rPr>
              <a:t>5</a:t>
            </a:r>
            <a:r>
              <a:rPr lang="zh-CN" altLang="en-US" sz="2400" b="1" dirty="0" smtClean="0">
                <a:solidFill>
                  <a:srgbClr val="FF0000"/>
                </a:solidFill>
                <a:latin typeface="+mn-ea"/>
              </a:rPr>
              <a:t>日</a:t>
            </a:r>
            <a:r>
              <a:rPr lang="zh-CN" altLang="en-US" sz="2400" b="1" dirty="0" smtClean="0">
                <a:latin typeface="+mn-ea"/>
              </a:rPr>
              <a:t>。参加预征的学生可登录“全国征兵网”（网址为</a:t>
            </a:r>
            <a:r>
              <a:rPr lang="en-US" altLang="zh-CN" sz="2400" b="1" dirty="0" smtClean="0">
                <a:solidFill>
                  <a:srgbClr val="FF0000"/>
                </a:solidFill>
                <a:latin typeface="+mn-ea"/>
              </a:rPr>
              <a:t>http://gfbzb.gov.cn</a:t>
            </a:r>
            <a:r>
              <a:rPr lang="zh-CN" altLang="en-US" sz="2400" b="1" dirty="0" smtClean="0">
                <a:latin typeface="+mn-ea"/>
              </a:rPr>
              <a:t>）详细了解相关政策，确定是否参加报名。应征报名的学生，按要求填写、打印</a:t>
            </a:r>
            <a:r>
              <a:rPr lang="en-US" altLang="zh-CN" sz="2400" b="1" dirty="0" smtClean="0">
                <a:latin typeface="+mn-ea"/>
              </a:rPr>
              <a:t>《</a:t>
            </a:r>
            <a:r>
              <a:rPr lang="zh-CN" altLang="en-US" sz="2400" b="1" dirty="0" smtClean="0">
                <a:latin typeface="+mn-ea"/>
              </a:rPr>
              <a:t>预征对象登记表</a:t>
            </a:r>
            <a:r>
              <a:rPr lang="en-US" altLang="zh-CN" sz="2400" b="1" dirty="0" smtClean="0">
                <a:latin typeface="+mn-ea"/>
              </a:rPr>
              <a:t>》</a:t>
            </a:r>
            <a:r>
              <a:rPr lang="zh-CN" altLang="en-US" sz="2400" b="1" dirty="0" smtClean="0">
                <a:latin typeface="+mn-ea"/>
              </a:rPr>
              <a:t>及存根、</a:t>
            </a:r>
            <a:r>
              <a:rPr lang="en-US" altLang="zh-CN" sz="2400" b="1" dirty="0" smtClean="0">
                <a:latin typeface="+mn-ea"/>
              </a:rPr>
              <a:t>《</a:t>
            </a:r>
            <a:r>
              <a:rPr lang="zh-CN" altLang="en-US" sz="2400" b="1" dirty="0" smtClean="0">
                <a:latin typeface="+mn-ea"/>
              </a:rPr>
              <a:t>高校学生应征入伍学费补偿国家助学贷款代偿申请表</a:t>
            </a:r>
            <a:r>
              <a:rPr lang="en-US" altLang="zh-CN" sz="2400" b="1" dirty="0" smtClean="0">
                <a:latin typeface="+mn-ea"/>
              </a:rPr>
              <a:t>》</a:t>
            </a:r>
            <a:r>
              <a:rPr lang="zh-CN" altLang="en-US" sz="2400" b="1" dirty="0" smtClean="0">
                <a:latin typeface="+mn-ea"/>
              </a:rPr>
              <a:t>（以下简称</a:t>
            </a:r>
            <a:r>
              <a:rPr lang="en-US" altLang="zh-CN" sz="2400" b="1" dirty="0" smtClean="0">
                <a:latin typeface="+mn-ea"/>
              </a:rPr>
              <a:t>《</a:t>
            </a:r>
            <a:r>
              <a:rPr lang="zh-CN" altLang="en-US" sz="2400" b="1" dirty="0" smtClean="0">
                <a:latin typeface="+mn-ea"/>
              </a:rPr>
              <a:t>申请表</a:t>
            </a:r>
            <a:r>
              <a:rPr lang="en-US" altLang="zh-CN" sz="2400" b="1" dirty="0" smtClean="0">
                <a:latin typeface="+mn-ea"/>
              </a:rPr>
              <a:t>》</a:t>
            </a:r>
            <a:r>
              <a:rPr lang="zh-CN" altLang="en-US" sz="2400" b="1" dirty="0" smtClean="0">
                <a:latin typeface="+mn-ea"/>
              </a:rPr>
              <a:t>）共三张表均需打印两份</a:t>
            </a:r>
            <a:endParaRPr lang="zh-CN" altLang="zh-CN" sz="2400" b="1" dirty="0" smtClean="0">
              <a:latin typeface="+mn-ea"/>
            </a:endParaRPr>
          </a:p>
        </p:txBody>
      </p:sp>
      <p:sp>
        <p:nvSpPr>
          <p:cNvPr id="36" name="矩形 35"/>
          <p:cNvSpPr/>
          <p:nvPr/>
        </p:nvSpPr>
        <p:spPr>
          <a:xfrm>
            <a:off x="357158" y="3357562"/>
            <a:ext cx="1826141" cy="584775"/>
          </a:xfrm>
          <a:prstGeom prst="rect">
            <a:avLst/>
          </a:prstGeom>
        </p:spPr>
        <p:txBody>
          <a:bodyPr wrap="none">
            <a:spAutoFit/>
          </a:bodyPr>
          <a:lstStyle/>
          <a:p>
            <a:pPr algn="ctr" defTabSz="609585"/>
            <a:r>
              <a:rPr lang="zh-CN" altLang="en-US" sz="3200" b="1" dirty="0" smtClean="0">
                <a:solidFill>
                  <a:srgbClr val="FF0000"/>
                </a:solidFill>
                <a:cs typeface="+mn-ea"/>
                <a:sym typeface="+mn-lt"/>
              </a:rPr>
              <a:t>网上报名</a:t>
            </a:r>
            <a:endParaRPr lang="zh-CN" altLang="en-US" sz="3200" b="1" dirty="0">
              <a:solidFill>
                <a:srgbClr val="FF0000"/>
              </a:solidFill>
              <a:cs typeface="+mn-ea"/>
              <a:sym typeface="+mn-lt"/>
            </a:endParaRPr>
          </a:p>
        </p:txBody>
      </p:sp>
      <p:grpSp>
        <p:nvGrpSpPr>
          <p:cNvPr id="44" name="组合 43"/>
          <p:cNvGrpSpPr/>
          <p:nvPr/>
        </p:nvGrpSpPr>
        <p:grpSpPr>
          <a:xfrm>
            <a:off x="928662" y="1071546"/>
            <a:ext cx="5517535" cy="2000264"/>
            <a:chOff x="571472" y="4214818"/>
            <a:chExt cx="6211887" cy="2389187"/>
          </a:xfrm>
        </p:grpSpPr>
        <p:sp>
          <p:nvSpPr>
            <p:cNvPr id="38" name="任意多边形 37"/>
            <p:cNvSpPr/>
            <p:nvPr/>
          </p:nvSpPr>
          <p:spPr>
            <a:xfrm>
              <a:off x="571472" y="4214818"/>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blipFill>
              <a:blip r:embed="rId4"/>
              <a:tile tx="0" ty="0" sx="100000" sy="100000" flip="none" algn="tl"/>
            </a:bli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9578" rIns="481373" bIns="409578" numCol="1" spcCol="1270" anchor="ctr" anchorCtr="0">
              <a:noAutofit/>
            </a:bodyPr>
            <a:lstStyle/>
            <a:p>
              <a:pPr lvl="0" algn="ctr" defTabSz="2089150">
                <a:lnSpc>
                  <a:spcPct val="90000"/>
                </a:lnSpc>
                <a:spcBef>
                  <a:spcPct val="0"/>
                </a:spcBef>
                <a:spcAft>
                  <a:spcPct val="35000"/>
                </a:spcAft>
              </a:pPr>
              <a:r>
                <a:rPr lang="en-US" altLang="zh-CN" sz="4000" b="1" dirty="0" smtClean="0"/>
                <a:t>STEP</a:t>
              </a:r>
              <a:r>
                <a:rPr lang="en-US" altLang="zh-CN" sz="4000" b="1" kern="1200" dirty="0" smtClean="0"/>
                <a:t>1</a:t>
              </a:r>
              <a:endParaRPr lang="zh-CN" altLang="en-US" sz="4000" b="1" kern="1200" dirty="0"/>
            </a:p>
          </p:txBody>
        </p:sp>
        <p:sp>
          <p:nvSpPr>
            <p:cNvPr id="39" name="任意多边形 38"/>
            <p:cNvSpPr/>
            <p:nvPr/>
          </p:nvSpPr>
          <p:spPr>
            <a:xfrm>
              <a:off x="2482822" y="4214818"/>
              <a:ext cx="2389188"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9578" rIns="481373" bIns="409578" numCol="1" spcCol="1270" anchor="ctr" anchorCtr="0">
              <a:noAutofit/>
            </a:bodyPr>
            <a:lstStyle/>
            <a:p>
              <a:pPr lvl="0" algn="ctr" defTabSz="2089150">
                <a:lnSpc>
                  <a:spcPct val="90000"/>
                </a:lnSpc>
                <a:spcBef>
                  <a:spcPct val="0"/>
                </a:spcBef>
                <a:spcAft>
                  <a:spcPct val="35000"/>
                </a:spcAft>
              </a:pPr>
              <a:endParaRPr lang="zh-CN" altLang="en-US" sz="4000" b="1" kern="1200" dirty="0"/>
            </a:p>
          </p:txBody>
        </p:sp>
        <p:sp>
          <p:nvSpPr>
            <p:cNvPr id="40" name="任意多边形 39"/>
            <p:cNvSpPr/>
            <p:nvPr/>
          </p:nvSpPr>
          <p:spPr>
            <a:xfrm>
              <a:off x="4394172" y="4214818"/>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9578" rIns="481373" bIns="409578" numCol="1" spcCol="1270" anchor="ctr" anchorCtr="0">
              <a:noAutofit/>
            </a:bodyPr>
            <a:lstStyle/>
            <a:p>
              <a:pPr algn="ctr" defTabSz="2089150">
                <a:lnSpc>
                  <a:spcPct val="90000"/>
                </a:lnSpc>
                <a:spcBef>
                  <a:spcPct val="0"/>
                </a:spcBef>
                <a:spcAft>
                  <a:spcPct val="35000"/>
                </a:spcAft>
              </a:pPr>
              <a:endParaRPr lang="zh-CN" altLang="en-US" sz="4000" b="1" dirty="0"/>
            </a:p>
          </p:txBody>
        </p:sp>
      </p:gr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征兵时间及相关政策</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pic>
        <p:nvPicPr>
          <p:cNvPr id="48" name="图片 47">
            <a:hlinkClick r:id="rId2"/>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06672" y="6325796"/>
            <a:ext cx="1828800" cy="243840"/>
          </a:xfrm>
          <a:prstGeom prst="rect">
            <a:avLst/>
          </a:prstGeom>
        </p:spPr>
      </p:pic>
      <p:sp>
        <p:nvSpPr>
          <p:cNvPr id="16" name="矩形 15"/>
          <p:cNvSpPr/>
          <p:nvPr/>
        </p:nvSpPr>
        <p:spPr>
          <a:xfrm>
            <a:off x="285720" y="3929066"/>
            <a:ext cx="8358246" cy="1938992"/>
          </a:xfrm>
          <a:prstGeom prst="rect">
            <a:avLst/>
          </a:prstGeom>
        </p:spPr>
        <p:txBody>
          <a:bodyPr wrap="square">
            <a:spAutoFit/>
          </a:bodyPr>
          <a:lstStyle/>
          <a:p>
            <a:r>
              <a:rPr lang="zh-CN" altLang="en-US" sz="2400" b="1" dirty="0" smtClean="0">
                <a:latin typeface="+mn-ea"/>
              </a:rPr>
              <a:t>符合报名条件参加预征报名的同学，</a:t>
            </a:r>
            <a:r>
              <a:rPr lang="en-US" altLang="zh-CN" sz="2400" b="1" dirty="0" smtClean="0">
                <a:latin typeface="+mn-ea"/>
              </a:rPr>
              <a:t>7</a:t>
            </a:r>
            <a:r>
              <a:rPr lang="zh-CN" altLang="en-US" sz="2400" b="1" dirty="0" smtClean="0">
                <a:latin typeface="+mn-ea"/>
              </a:rPr>
              <a:t>月</a:t>
            </a:r>
            <a:r>
              <a:rPr lang="en-US" altLang="zh-CN" sz="2400" b="1" dirty="0" smtClean="0">
                <a:latin typeface="+mn-ea"/>
              </a:rPr>
              <a:t>31</a:t>
            </a:r>
            <a:r>
              <a:rPr lang="zh-CN" altLang="en-US" sz="2400" b="1" dirty="0" smtClean="0">
                <a:latin typeface="+mn-ea"/>
              </a:rPr>
              <a:t>日前，将</a:t>
            </a:r>
            <a:r>
              <a:rPr lang="en-US" altLang="zh-CN" sz="2400" b="1" dirty="0" smtClean="0">
                <a:latin typeface="+mn-ea"/>
              </a:rPr>
              <a:t>《</a:t>
            </a:r>
            <a:r>
              <a:rPr lang="zh-CN" altLang="en-US" sz="2400" b="1" dirty="0" smtClean="0">
                <a:latin typeface="+mn-ea"/>
              </a:rPr>
              <a:t>预征对象登记表</a:t>
            </a:r>
            <a:r>
              <a:rPr lang="en-US" altLang="zh-CN" sz="2400" b="1" dirty="0" smtClean="0">
                <a:latin typeface="+mn-ea"/>
              </a:rPr>
              <a:t>》</a:t>
            </a:r>
            <a:r>
              <a:rPr lang="zh-CN" altLang="en-US" sz="2400" b="1" dirty="0" smtClean="0">
                <a:latin typeface="+mn-ea"/>
              </a:rPr>
              <a:t>及存根、</a:t>
            </a:r>
            <a:r>
              <a:rPr lang="en-US" altLang="zh-CN" sz="2400" b="1" dirty="0" smtClean="0">
                <a:latin typeface="+mn-ea"/>
              </a:rPr>
              <a:t>《</a:t>
            </a:r>
            <a:r>
              <a:rPr lang="zh-CN" altLang="en-US" sz="2400" b="1" dirty="0" smtClean="0">
                <a:latin typeface="+mn-ea"/>
              </a:rPr>
              <a:t>申请表</a:t>
            </a:r>
            <a:r>
              <a:rPr lang="en-US" altLang="zh-CN" sz="2400" b="1" dirty="0" smtClean="0">
                <a:latin typeface="+mn-ea"/>
              </a:rPr>
              <a:t>》</a:t>
            </a:r>
            <a:r>
              <a:rPr lang="zh-CN" altLang="en-US" sz="2400" b="1" dirty="0" smtClean="0">
                <a:latin typeface="+mn-ea"/>
              </a:rPr>
              <a:t>送交学校人武部，参加身体初检，政治初审，合格的学生确定为预征对象，并把审核签字盖章后的</a:t>
            </a:r>
            <a:r>
              <a:rPr lang="en-US" altLang="zh-CN" sz="2400" b="1" dirty="0" smtClean="0">
                <a:latin typeface="+mn-ea"/>
              </a:rPr>
              <a:t>《</a:t>
            </a:r>
            <a:r>
              <a:rPr lang="zh-CN" altLang="en-US" sz="2400" b="1" dirty="0" smtClean="0">
                <a:latin typeface="+mn-ea"/>
              </a:rPr>
              <a:t>预征对象登记表</a:t>
            </a:r>
            <a:r>
              <a:rPr lang="en-US" altLang="zh-CN" sz="2400" b="1" dirty="0" smtClean="0">
                <a:latin typeface="+mn-ea"/>
              </a:rPr>
              <a:t>》</a:t>
            </a:r>
            <a:r>
              <a:rPr lang="zh-CN" altLang="en-US" sz="2400" b="1" dirty="0" smtClean="0">
                <a:latin typeface="+mn-ea"/>
              </a:rPr>
              <a:t>和</a:t>
            </a:r>
            <a:r>
              <a:rPr lang="en-US" altLang="zh-CN" sz="2400" b="1" dirty="0" smtClean="0">
                <a:latin typeface="+mn-ea"/>
              </a:rPr>
              <a:t>《</a:t>
            </a:r>
            <a:r>
              <a:rPr lang="zh-CN" altLang="en-US" sz="2400" b="1" dirty="0" smtClean="0">
                <a:latin typeface="+mn-ea"/>
              </a:rPr>
              <a:t>申请表</a:t>
            </a:r>
            <a:r>
              <a:rPr lang="en-US" altLang="zh-CN" sz="2400" b="1" dirty="0" smtClean="0">
                <a:latin typeface="+mn-ea"/>
              </a:rPr>
              <a:t>》</a:t>
            </a:r>
            <a:r>
              <a:rPr lang="zh-CN" altLang="en-US" sz="2400" b="1" dirty="0" smtClean="0">
                <a:latin typeface="+mn-ea"/>
              </a:rPr>
              <a:t>发还给学生本人，完成网上信息确认</a:t>
            </a:r>
          </a:p>
        </p:txBody>
      </p:sp>
      <p:sp>
        <p:nvSpPr>
          <p:cNvPr id="36" name="矩形 35"/>
          <p:cNvSpPr/>
          <p:nvPr/>
        </p:nvSpPr>
        <p:spPr>
          <a:xfrm>
            <a:off x="357158" y="3357562"/>
            <a:ext cx="1693091" cy="584775"/>
          </a:xfrm>
          <a:prstGeom prst="rect">
            <a:avLst/>
          </a:prstGeom>
        </p:spPr>
        <p:txBody>
          <a:bodyPr wrap="none">
            <a:spAutoFit/>
          </a:bodyPr>
          <a:lstStyle/>
          <a:p>
            <a:pPr algn="ctr" defTabSz="609585"/>
            <a:r>
              <a:rPr lang="en-US" altLang="zh-CN" sz="3200" b="1" dirty="0" smtClean="0">
                <a:solidFill>
                  <a:srgbClr val="FF0000"/>
                </a:solidFill>
                <a:cs typeface="+mn-ea"/>
                <a:sym typeface="+mn-lt"/>
              </a:rPr>
              <a:t>7</a:t>
            </a:r>
            <a:r>
              <a:rPr lang="zh-CN" altLang="en-US" sz="3200" b="1" dirty="0" smtClean="0">
                <a:solidFill>
                  <a:srgbClr val="FF0000"/>
                </a:solidFill>
                <a:cs typeface="+mn-ea"/>
                <a:sym typeface="+mn-lt"/>
              </a:rPr>
              <a:t>月</a:t>
            </a:r>
            <a:r>
              <a:rPr lang="en-US" altLang="zh-CN" sz="3200" b="1" dirty="0" smtClean="0">
                <a:solidFill>
                  <a:srgbClr val="FF0000"/>
                </a:solidFill>
                <a:cs typeface="+mn-ea"/>
                <a:sym typeface="+mn-lt"/>
              </a:rPr>
              <a:t>31</a:t>
            </a:r>
            <a:r>
              <a:rPr lang="zh-CN" altLang="en-US" sz="3200" b="1" dirty="0" smtClean="0">
                <a:solidFill>
                  <a:srgbClr val="FF0000"/>
                </a:solidFill>
                <a:cs typeface="+mn-ea"/>
                <a:sym typeface="+mn-lt"/>
              </a:rPr>
              <a:t>日</a:t>
            </a:r>
            <a:endParaRPr lang="zh-CN" altLang="en-US" sz="3200" b="1" dirty="0">
              <a:solidFill>
                <a:srgbClr val="FF0000"/>
              </a:solidFill>
              <a:cs typeface="+mn-ea"/>
              <a:sym typeface="+mn-lt"/>
            </a:endParaRPr>
          </a:p>
        </p:txBody>
      </p:sp>
      <p:grpSp>
        <p:nvGrpSpPr>
          <p:cNvPr id="2" name="组合 43"/>
          <p:cNvGrpSpPr/>
          <p:nvPr/>
        </p:nvGrpSpPr>
        <p:grpSpPr>
          <a:xfrm>
            <a:off x="928662" y="1071546"/>
            <a:ext cx="5517535" cy="2000264"/>
            <a:chOff x="571472" y="4214818"/>
            <a:chExt cx="6211887" cy="2389187"/>
          </a:xfrm>
        </p:grpSpPr>
        <p:sp>
          <p:nvSpPr>
            <p:cNvPr id="38" name="任意多边形 37"/>
            <p:cNvSpPr/>
            <p:nvPr/>
          </p:nvSpPr>
          <p:spPr>
            <a:xfrm>
              <a:off x="571472" y="4214818"/>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chemeClr val="accent1">
                <a:lumMod val="60000"/>
                <a:lumOff val="4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9578" rIns="481373" bIns="409578" numCol="1" spcCol="1270" anchor="ctr" anchorCtr="0">
              <a:noAutofit/>
            </a:bodyPr>
            <a:lstStyle/>
            <a:p>
              <a:pPr lvl="0" algn="ctr" defTabSz="2089150">
                <a:lnSpc>
                  <a:spcPct val="90000"/>
                </a:lnSpc>
                <a:spcBef>
                  <a:spcPct val="0"/>
                </a:spcBef>
                <a:spcAft>
                  <a:spcPct val="35000"/>
                </a:spcAft>
              </a:pPr>
              <a:endParaRPr lang="zh-CN" altLang="en-US" sz="4000" b="1" kern="1200" dirty="0"/>
            </a:p>
          </p:txBody>
        </p:sp>
        <p:sp>
          <p:nvSpPr>
            <p:cNvPr id="39" name="任意多边形 38"/>
            <p:cNvSpPr/>
            <p:nvPr/>
          </p:nvSpPr>
          <p:spPr>
            <a:xfrm>
              <a:off x="2482822" y="4214818"/>
              <a:ext cx="2389188"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blipFill>
              <a:blip r:embed="rId4"/>
              <a:tile tx="0" ty="0" sx="100000" sy="100000" flip="none" algn="tl"/>
            </a:bli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9578" rIns="481373" bIns="409578" numCol="1" spcCol="1270" anchor="ctr" anchorCtr="0">
              <a:noAutofit/>
            </a:bodyPr>
            <a:lstStyle/>
            <a:p>
              <a:pPr lvl="0" algn="ctr" defTabSz="2089150">
                <a:lnSpc>
                  <a:spcPct val="90000"/>
                </a:lnSpc>
                <a:spcBef>
                  <a:spcPct val="0"/>
                </a:spcBef>
                <a:spcAft>
                  <a:spcPct val="35000"/>
                </a:spcAft>
              </a:pPr>
              <a:endParaRPr lang="zh-CN" altLang="en-US" sz="4000" b="1" kern="1200" dirty="0"/>
            </a:p>
          </p:txBody>
        </p:sp>
        <p:sp>
          <p:nvSpPr>
            <p:cNvPr id="40" name="任意多边形 39"/>
            <p:cNvSpPr/>
            <p:nvPr/>
          </p:nvSpPr>
          <p:spPr>
            <a:xfrm>
              <a:off x="4394172" y="4214818"/>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9578" rIns="481373" bIns="409578" numCol="1" spcCol="1270" anchor="ctr" anchorCtr="0">
              <a:noAutofit/>
            </a:bodyPr>
            <a:lstStyle/>
            <a:p>
              <a:pPr algn="ctr" defTabSz="2089150">
                <a:lnSpc>
                  <a:spcPct val="90000"/>
                </a:lnSpc>
                <a:spcBef>
                  <a:spcPct val="0"/>
                </a:spcBef>
                <a:spcAft>
                  <a:spcPct val="35000"/>
                </a:spcAft>
              </a:pPr>
              <a:endParaRPr lang="zh-CN" altLang="en-US" sz="4000" b="1" dirty="0"/>
            </a:p>
          </p:txBody>
        </p:sp>
      </p:grpSp>
      <p:sp>
        <p:nvSpPr>
          <p:cNvPr id="12" name="矩形 11"/>
          <p:cNvSpPr/>
          <p:nvPr/>
        </p:nvSpPr>
        <p:spPr>
          <a:xfrm>
            <a:off x="3071802" y="1500174"/>
            <a:ext cx="1218602" cy="1415772"/>
          </a:xfrm>
          <a:prstGeom prst="rect">
            <a:avLst/>
          </a:prstGeom>
        </p:spPr>
        <p:txBody>
          <a:bodyPr wrap="none">
            <a:spAutoFit/>
          </a:bodyPr>
          <a:lstStyle/>
          <a:p>
            <a:pPr lvl="0" algn="ctr" defTabSz="2089150">
              <a:lnSpc>
                <a:spcPct val="90000"/>
              </a:lnSpc>
              <a:spcBef>
                <a:spcPct val="0"/>
              </a:spcBef>
              <a:spcAft>
                <a:spcPct val="35000"/>
              </a:spcAft>
            </a:pPr>
            <a:r>
              <a:rPr lang="en-US" altLang="zh-CN" sz="4000" b="1" dirty="0" smtClean="0">
                <a:solidFill>
                  <a:srgbClr val="000000"/>
                </a:solidFill>
              </a:rPr>
              <a:t>STEP</a:t>
            </a:r>
          </a:p>
          <a:p>
            <a:pPr lvl="0" algn="ctr" defTabSz="2089150">
              <a:lnSpc>
                <a:spcPct val="90000"/>
              </a:lnSpc>
              <a:spcBef>
                <a:spcPct val="0"/>
              </a:spcBef>
              <a:spcAft>
                <a:spcPct val="35000"/>
              </a:spcAft>
            </a:pPr>
            <a:r>
              <a:rPr lang="en-US" altLang="zh-CN" sz="4000" b="1" dirty="0" smtClean="0">
                <a:solidFill>
                  <a:srgbClr val="000000"/>
                </a:solidFill>
              </a:rPr>
              <a:t>2</a:t>
            </a:r>
            <a:endParaRPr lang="zh-CN" altLang="en-US" sz="4000" b="1" dirty="0">
              <a:solidFill>
                <a:srgbClr val="000000"/>
              </a:solidFill>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2"/>
          <p:cNvSpPr/>
          <p:nvPr/>
        </p:nvSpPr>
        <p:spPr>
          <a:xfrm>
            <a:off x="3286116" y="2214554"/>
            <a:ext cx="2357454" cy="2629661"/>
          </a:xfrm>
          <a:custGeom>
            <a:avLst/>
            <a:gdLst/>
            <a:ahLst/>
            <a:cxnLst/>
            <a:rect l="l" t="t" r="r" b="b"/>
            <a:pathLst>
              <a:path w="2548923" h="2849768">
                <a:moveTo>
                  <a:pt x="590560" y="1966882"/>
                </a:moveTo>
                <a:cubicBezTo>
                  <a:pt x="595534" y="1985715"/>
                  <a:pt x="595216" y="2004856"/>
                  <a:pt x="593006" y="2023745"/>
                </a:cubicBezTo>
                <a:lnTo>
                  <a:pt x="1099765" y="2317006"/>
                </a:lnTo>
                <a:cubicBezTo>
                  <a:pt x="1107239" y="2309708"/>
                  <a:pt x="1115999" y="2304010"/>
                  <a:pt x="1125150" y="2298727"/>
                </a:cubicBezTo>
                <a:cubicBezTo>
                  <a:pt x="1229292" y="2238600"/>
                  <a:pt x="1354837" y="2249124"/>
                  <a:pt x="1445988" y="2315835"/>
                </a:cubicBezTo>
                <a:lnTo>
                  <a:pt x="1960009" y="2019065"/>
                </a:lnTo>
                <a:lnTo>
                  <a:pt x="1963307" y="1971469"/>
                </a:lnTo>
                <a:lnTo>
                  <a:pt x="1555042" y="1735207"/>
                </a:lnTo>
                <a:cubicBezTo>
                  <a:pt x="1478574" y="1809597"/>
                  <a:pt x="1374068" y="1854968"/>
                  <a:pt x="1258965" y="1854968"/>
                </a:cubicBezTo>
                <a:cubicBezTo>
                  <a:pt x="1149424" y="1854968"/>
                  <a:pt x="1049480" y="1813876"/>
                  <a:pt x="974803" y="1745039"/>
                </a:cubicBezTo>
                <a:close/>
                <a:moveTo>
                  <a:pt x="1395580" y="562630"/>
                </a:moveTo>
                <a:lnTo>
                  <a:pt x="1396044" y="1022163"/>
                </a:lnTo>
                <a:cubicBezTo>
                  <a:pt x="1565842" y="1077673"/>
                  <a:pt x="1687590" y="1237790"/>
                  <a:pt x="1687590" y="1426343"/>
                </a:cubicBezTo>
                <a:cubicBezTo>
                  <a:pt x="1687590" y="1459567"/>
                  <a:pt x="1683810" y="1491908"/>
                  <a:pt x="1675768" y="1522755"/>
                </a:cubicBezTo>
                <a:lnTo>
                  <a:pt x="2087053" y="1760764"/>
                </a:lnTo>
                <a:cubicBezTo>
                  <a:pt x="2092198" y="1754240"/>
                  <a:pt x="2098965" y="1749958"/>
                  <a:pt x="2105961" y="1745919"/>
                </a:cubicBezTo>
                <a:lnTo>
                  <a:pt x="2138844" y="1731110"/>
                </a:lnTo>
                <a:lnTo>
                  <a:pt x="2138235" y="1127680"/>
                </a:lnTo>
                <a:cubicBezTo>
                  <a:pt x="2080469" y="1104592"/>
                  <a:pt x="2030254" y="1062242"/>
                  <a:pt x="1996756" y="1004222"/>
                </a:cubicBezTo>
                <a:cubicBezTo>
                  <a:pt x="1968051" y="954504"/>
                  <a:pt x="1955448" y="899906"/>
                  <a:pt x="1958158" y="846499"/>
                </a:cubicBezTo>
                <a:lnTo>
                  <a:pt x="1434804" y="543635"/>
                </a:lnTo>
                <a:cubicBezTo>
                  <a:pt x="1431797" y="546736"/>
                  <a:pt x="1428189" y="548922"/>
                  <a:pt x="1424518" y="551041"/>
                </a:cubicBezTo>
                <a:close/>
                <a:moveTo>
                  <a:pt x="588865" y="842862"/>
                </a:moveTo>
                <a:cubicBezTo>
                  <a:pt x="597090" y="951394"/>
                  <a:pt x="543595" y="1059786"/>
                  <a:pt x="442962" y="1117886"/>
                </a:cubicBezTo>
                <a:lnTo>
                  <a:pt x="429670" y="1123872"/>
                </a:lnTo>
                <a:lnTo>
                  <a:pt x="430280" y="1728600"/>
                </a:lnTo>
                <a:lnTo>
                  <a:pt x="468839" y="1755005"/>
                </a:lnTo>
                <a:lnTo>
                  <a:pt x="846560" y="1536928"/>
                </a:lnTo>
                <a:cubicBezTo>
                  <a:pt x="835390" y="1501967"/>
                  <a:pt x="830340" y="1464745"/>
                  <a:pt x="830340" y="1426343"/>
                </a:cubicBezTo>
                <a:cubicBezTo>
                  <a:pt x="830340" y="1226811"/>
                  <a:pt x="966680" y="1059123"/>
                  <a:pt x="1151683" y="1012913"/>
                </a:cubicBezTo>
                <a:lnTo>
                  <a:pt x="1151225" y="558602"/>
                </a:lnTo>
                <a:cubicBezTo>
                  <a:pt x="1137387" y="554995"/>
                  <a:pt x="1125189" y="547929"/>
                  <a:pt x="1113509" y="539959"/>
                </a:cubicBezTo>
                <a:close/>
                <a:moveTo>
                  <a:pt x="1129242" y="39608"/>
                </a:moveTo>
                <a:cubicBezTo>
                  <a:pt x="1270470" y="-41930"/>
                  <a:pt x="1451058" y="6459"/>
                  <a:pt x="1532596" y="147687"/>
                </a:cubicBezTo>
                <a:cubicBezTo>
                  <a:pt x="1567245" y="207700"/>
                  <a:pt x="1578432" y="274819"/>
                  <a:pt x="1567718" y="338235"/>
                </a:cubicBezTo>
                <a:lnTo>
                  <a:pt x="2067726" y="627588"/>
                </a:lnTo>
                <a:cubicBezTo>
                  <a:pt x="2078776" y="617296"/>
                  <a:pt x="2091384" y="608633"/>
                  <a:pt x="2104834" y="600867"/>
                </a:cubicBezTo>
                <a:cubicBezTo>
                  <a:pt x="2246062" y="519329"/>
                  <a:pt x="2426651" y="567718"/>
                  <a:pt x="2508189" y="708946"/>
                </a:cubicBezTo>
                <a:cubicBezTo>
                  <a:pt x="2589727" y="850174"/>
                  <a:pt x="2541338" y="1030763"/>
                  <a:pt x="2400110" y="1112301"/>
                </a:cubicBezTo>
                <a:lnTo>
                  <a:pt x="2382579" y="1120196"/>
                </a:lnTo>
                <a:lnTo>
                  <a:pt x="2383200" y="1736302"/>
                </a:lnTo>
                <a:cubicBezTo>
                  <a:pt x="2434296" y="1761188"/>
                  <a:pt x="2478760" y="1801075"/>
                  <a:pt x="2509315" y="1853998"/>
                </a:cubicBezTo>
                <a:cubicBezTo>
                  <a:pt x="2590853" y="1995225"/>
                  <a:pt x="2542465" y="2175814"/>
                  <a:pt x="2401237" y="2257352"/>
                </a:cubicBezTo>
                <a:cubicBezTo>
                  <a:pt x="2294586" y="2318927"/>
                  <a:pt x="2165487" y="2306407"/>
                  <a:pt x="2073688" y="2235584"/>
                </a:cubicBezTo>
                <a:lnTo>
                  <a:pt x="1566157" y="2528607"/>
                </a:lnTo>
                <a:cubicBezTo>
                  <a:pt x="1576678" y="2639306"/>
                  <a:pt x="1523074" y="2750896"/>
                  <a:pt x="1420426" y="2810160"/>
                </a:cubicBezTo>
                <a:cubicBezTo>
                  <a:pt x="1279198" y="2891698"/>
                  <a:pt x="1098609" y="2843309"/>
                  <a:pt x="1017071" y="2702081"/>
                </a:cubicBezTo>
                <a:cubicBezTo>
                  <a:pt x="985682" y="2647713"/>
                  <a:pt x="973547" y="2587511"/>
                  <a:pt x="978951" y="2529406"/>
                </a:cubicBezTo>
                <a:lnTo>
                  <a:pt x="468693" y="2234122"/>
                </a:lnTo>
                <a:cubicBezTo>
                  <a:pt x="462524" y="2240247"/>
                  <a:pt x="455232" y="2244893"/>
                  <a:pt x="447675" y="2249256"/>
                </a:cubicBezTo>
                <a:cubicBezTo>
                  <a:pt x="306447" y="2330794"/>
                  <a:pt x="125859" y="2282406"/>
                  <a:pt x="44321" y="2141178"/>
                </a:cubicBezTo>
                <a:cubicBezTo>
                  <a:pt x="-37217" y="1999950"/>
                  <a:pt x="11171" y="1819361"/>
                  <a:pt x="152399" y="1737823"/>
                </a:cubicBezTo>
                <a:lnTo>
                  <a:pt x="185924" y="1722726"/>
                </a:lnTo>
                <a:lnTo>
                  <a:pt x="185330" y="1134849"/>
                </a:lnTo>
                <a:cubicBezTo>
                  <a:pt x="125777" y="1112232"/>
                  <a:pt x="73922" y="1069241"/>
                  <a:pt x="39608" y="1009807"/>
                </a:cubicBezTo>
                <a:cubicBezTo>
                  <a:pt x="-41930" y="868579"/>
                  <a:pt x="6458" y="687991"/>
                  <a:pt x="147686" y="606453"/>
                </a:cubicBezTo>
                <a:cubicBezTo>
                  <a:pt x="253810" y="545182"/>
                  <a:pt x="382158" y="557275"/>
                  <a:pt x="473965" y="627047"/>
                </a:cubicBezTo>
                <a:lnTo>
                  <a:pt x="983966" y="332598"/>
                </a:lnTo>
                <a:cubicBezTo>
                  <a:pt x="969377" y="218166"/>
                  <a:pt x="1023079" y="100901"/>
                  <a:pt x="1129242" y="39608"/>
                </a:cubicBezTo>
                <a:close/>
              </a:path>
            </a:pathLst>
          </a:custGeom>
          <a:noFill/>
          <a:ln w="571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b="1">
              <a:solidFill>
                <a:schemeClr val="tx2">
                  <a:lumMod val="75000"/>
                </a:schemeClr>
              </a:solidFill>
              <a:latin typeface="微软雅黑" pitchFamily="34" charset="-122"/>
              <a:ea typeface="微软雅黑" pitchFamily="34" charset="-122"/>
            </a:endParaRPr>
          </a:p>
        </p:txBody>
      </p:sp>
      <p:sp>
        <p:nvSpPr>
          <p:cNvPr id="6" name="Freeform 124"/>
          <p:cNvSpPr>
            <a:spLocks noEditPoints="1"/>
          </p:cNvSpPr>
          <p:nvPr/>
        </p:nvSpPr>
        <p:spPr bwMode="auto">
          <a:xfrm>
            <a:off x="4286248" y="3270984"/>
            <a:ext cx="351555" cy="515206"/>
          </a:xfrm>
          <a:custGeom>
            <a:avLst/>
            <a:gdLst/>
            <a:ahLst/>
            <a:cxnLst>
              <a:cxn ang="0">
                <a:pos x="318" y="292"/>
              </a:cxn>
              <a:cxn ang="0">
                <a:pos x="288" y="262"/>
              </a:cxn>
              <a:cxn ang="0">
                <a:pos x="248" y="244"/>
              </a:cxn>
              <a:cxn ang="0">
                <a:pos x="220" y="346"/>
              </a:cxn>
              <a:cxn ang="0">
                <a:pos x="214" y="358"/>
              </a:cxn>
              <a:cxn ang="0">
                <a:pos x="202" y="362"/>
              </a:cxn>
              <a:cxn ang="0">
                <a:pos x="196" y="362"/>
              </a:cxn>
              <a:cxn ang="0">
                <a:pos x="186" y="352"/>
              </a:cxn>
              <a:cxn ang="0">
                <a:pos x="186" y="266"/>
              </a:cxn>
              <a:cxn ang="0">
                <a:pos x="184" y="258"/>
              </a:cxn>
              <a:cxn ang="0">
                <a:pos x="172" y="246"/>
              </a:cxn>
              <a:cxn ang="0">
                <a:pos x="164" y="244"/>
              </a:cxn>
              <a:cxn ang="0">
                <a:pos x="150" y="250"/>
              </a:cxn>
              <a:cxn ang="0">
                <a:pos x="144" y="266"/>
              </a:cxn>
              <a:cxn ang="0">
                <a:pos x="144" y="346"/>
              </a:cxn>
              <a:cxn ang="0">
                <a:pos x="138" y="358"/>
              </a:cxn>
              <a:cxn ang="0">
                <a:pos x="126" y="362"/>
              </a:cxn>
              <a:cxn ang="0">
                <a:pos x="120" y="362"/>
              </a:cxn>
              <a:cxn ang="0">
                <a:pos x="110" y="352"/>
              </a:cxn>
              <a:cxn ang="0">
                <a:pos x="80" y="244"/>
              </a:cxn>
              <a:cxn ang="0">
                <a:pos x="60" y="252"/>
              </a:cxn>
              <a:cxn ang="0">
                <a:pos x="24" y="276"/>
              </a:cxn>
              <a:cxn ang="0">
                <a:pos x="10" y="292"/>
              </a:cxn>
              <a:cxn ang="0">
                <a:pos x="2" y="310"/>
              </a:cxn>
              <a:cxn ang="0">
                <a:pos x="0" y="330"/>
              </a:cxn>
              <a:cxn ang="0">
                <a:pos x="0" y="354"/>
              </a:cxn>
              <a:cxn ang="0">
                <a:pos x="0" y="372"/>
              </a:cxn>
              <a:cxn ang="0">
                <a:pos x="2" y="384"/>
              </a:cxn>
              <a:cxn ang="0">
                <a:pos x="10" y="396"/>
              </a:cxn>
              <a:cxn ang="0">
                <a:pos x="20" y="402"/>
              </a:cxn>
              <a:cxn ang="0">
                <a:pos x="34" y="406"/>
              </a:cxn>
              <a:cxn ang="0">
                <a:pos x="296" y="406"/>
              </a:cxn>
              <a:cxn ang="0">
                <a:pos x="308" y="402"/>
              </a:cxn>
              <a:cxn ang="0">
                <a:pos x="320" y="396"/>
              </a:cxn>
              <a:cxn ang="0">
                <a:pos x="326" y="384"/>
              </a:cxn>
              <a:cxn ang="0">
                <a:pos x="330" y="372"/>
              </a:cxn>
              <a:cxn ang="0">
                <a:pos x="330" y="338"/>
              </a:cxn>
              <a:cxn ang="0">
                <a:pos x="330" y="330"/>
              </a:cxn>
              <a:cxn ang="0">
                <a:pos x="326" y="310"/>
              </a:cxn>
              <a:cxn ang="0">
                <a:pos x="318" y="292"/>
              </a:cxn>
              <a:cxn ang="0">
                <a:pos x="76" y="88"/>
              </a:cxn>
              <a:cxn ang="0">
                <a:pos x="78" y="108"/>
              </a:cxn>
              <a:cxn ang="0">
                <a:pos x="88" y="148"/>
              </a:cxn>
              <a:cxn ang="0">
                <a:pos x="110" y="186"/>
              </a:cxn>
              <a:cxn ang="0">
                <a:pos x="126" y="198"/>
              </a:cxn>
              <a:cxn ang="0">
                <a:pos x="144" y="208"/>
              </a:cxn>
              <a:cxn ang="0">
                <a:pos x="164" y="210"/>
              </a:cxn>
              <a:cxn ang="0">
                <a:pos x="174" y="210"/>
              </a:cxn>
              <a:cxn ang="0">
                <a:pos x="194" y="204"/>
              </a:cxn>
              <a:cxn ang="0">
                <a:pos x="210" y="192"/>
              </a:cxn>
              <a:cxn ang="0">
                <a:pos x="230" y="168"/>
              </a:cxn>
              <a:cxn ang="0">
                <a:pos x="248" y="128"/>
              </a:cxn>
              <a:cxn ang="0">
                <a:pos x="254" y="88"/>
              </a:cxn>
              <a:cxn ang="0">
                <a:pos x="252" y="70"/>
              </a:cxn>
              <a:cxn ang="0">
                <a:pos x="238" y="38"/>
              </a:cxn>
              <a:cxn ang="0">
                <a:pos x="214" y="14"/>
              </a:cxn>
              <a:cxn ang="0">
                <a:pos x="182" y="0"/>
              </a:cxn>
              <a:cxn ang="0">
                <a:pos x="164" y="0"/>
              </a:cxn>
              <a:cxn ang="0">
                <a:pos x="130" y="6"/>
              </a:cxn>
              <a:cxn ang="0">
                <a:pos x="102" y="26"/>
              </a:cxn>
              <a:cxn ang="0">
                <a:pos x="82" y="54"/>
              </a:cxn>
              <a:cxn ang="0">
                <a:pos x="76" y="88"/>
              </a:cxn>
            </a:cxnLst>
            <a:rect l="0" t="0" r="r" b="b"/>
            <a:pathLst>
              <a:path w="330" h="406">
                <a:moveTo>
                  <a:pt x="318" y="292"/>
                </a:moveTo>
                <a:lnTo>
                  <a:pt x="318" y="292"/>
                </a:lnTo>
                <a:lnTo>
                  <a:pt x="304" y="276"/>
                </a:lnTo>
                <a:lnTo>
                  <a:pt x="288" y="262"/>
                </a:lnTo>
                <a:lnTo>
                  <a:pt x="270" y="252"/>
                </a:lnTo>
                <a:lnTo>
                  <a:pt x="248" y="244"/>
                </a:lnTo>
                <a:lnTo>
                  <a:pt x="220" y="346"/>
                </a:lnTo>
                <a:lnTo>
                  <a:pt x="220" y="346"/>
                </a:lnTo>
                <a:lnTo>
                  <a:pt x="218" y="352"/>
                </a:lnTo>
                <a:lnTo>
                  <a:pt x="214" y="358"/>
                </a:lnTo>
                <a:lnTo>
                  <a:pt x="210" y="362"/>
                </a:lnTo>
                <a:lnTo>
                  <a:pt x="202" y="362"/>
                </a:lnTo>
                <a:lnTo>
                  <a:pt x="202" y="362"/>
                </a:lnTo>
                <a:lnTo>
                  <a:pt x="196" y="362"/>
                </a:lnTo>
                <a:lnTo>
                  <a:pt x="190" y="358"/>
                </a:lnTo>
                <a:lnTo>
                  <a:pt x="186" y="352"/>
                </a:lnTo>
                <a:lnTo>
                  <a:pt x="186" y="346"/>
                </a:lnTo>
                <a:lnTo>
                  <a:pt x="186" y="266"/>
                </a:lnTo>
                <a:lnTo>
                  <a:pt x="186" y="266"/>
                </a:lnTo>
                <a:lnTo>
                  <a:pt x="184" y="258"/>
                </a:lnTo>
                <a:lnTo>
                  <a:pt x="180" y="250"/>
                </a:lnTo>
                <a:lnTo>
                  <a:pt x="172" y="246"/>
                </a:lnTo>
                <a:lnTo>
                  <a:pt x="164" y="244"/>
                </a:lnTo>
                <a:lnTo>
                  <a:pt x="164" y="244"/>
                </a:lnTo>
                <a:lnTo>
                  <a:pt x="156" y="246"/>
                </a:lnTo>
                <a:lnTo>
                  <a:pt x="150" y="250"/>
                </a:lnTo>
                <a:lnTo>
                  <a:pt x="144" y="258"/>
                </a:lnTo>
                <a:lnTo>
                  <a:pt x="144" y="266"/>
                </a:lnTo>
                <a:lnTo>
                  <a:pt x="144" y="346"/>
                </a:lnTo>
                <a:lnTo>
                  <a:pt x="144" y="346"/>
                </a:lnTo>
                <a:lnTo>
                  <a:pt x="142" y="352"/>
                </a:lnTo>
                <a:lnTo>
                  <a:pt x="138" y="358"/>
                </a:lnTo>
                <a:lnTo>
                  <a:pt x="132" y="362"/>
                </a:lnTo>
                <a:lnTo>
                  <a:pt x="126" y="362"/>
                </a:lnTo>
                <a:lnTo>
                  <a:pt x="126" y="362"/>
                </a:lnTo>
                <a:lnTo>
                  <a:pt x="120" y="362"/>
                </a:lnTo>
                <a:lnTo>
                  <a:pt x="114" y="358"/>
                </a:lnTo>
                <a:lnTo>
                  <a:pt x="110" y="352"/>
                </a:lnTo>
                <a:lnTo>
                  <a:pt x="110" y="346"/>
                </a:lnTo>
                <a:lnTo>
                  <a:pt x="80" y="244"/>
                </a:lnTo>
                <a:lnTo>
                  <a:pt x="80" y="244"/>
                </a:lnTo>
                <a:lnTo>
                  <a:pt x="60" y="252"/>
                </a:lnTo>
                <a:lnTo>
                  <a:pt x="40" y="262"/>
                </a:lnTo>
                <a:lnTo>
                  <a:pt x="24" y="276"/>
                </a:lnTo>
                <a:lnTo>
                  <a:pt x="10" y="292"/>
                </a:lnTo>
                <a:lnTo>
                  <a:pt x="10" y="292"/>
                </a:lnTo>
                <a:lnTo>
                  <a:pt x="6" y="300"/>
                </a:lnTo>
                <a:lnTo>
                  <a:pt x="2" y="310"/>
                </a:lnTo>
                <a:lnTo>
                  <a:pt x="0" y="330"/>
                </a:lnTo>
                <a:lnTo>
                  <a:pt x="0" y="330"/>
                </a:lnTo>
                <a:lnTo>
                  <a:pt x="0" y="338"/>
                </a:lnTo>
                <a:lnTo>
                  <a:pt x="0" y="354"/>
                </a:lnTo>
                <a:lnTo>
                  <a:pt x="0" y="372"/>
                </a:lnTo>
                <a:lnTo>
                  <a:pt x="0" y="372"/>
                </a:lnTo>
                <a:lnTo>
                  <a:pt x="0" y="378"/>
                </a:lnTo>
                <a:lnTo>
                  <a:pt x="2" y="384"/>
                </a:lnTo>
                <a:lnTo>
                  <a:pt x="6" y="390"/>
                </a:lnTo>
                <a:lnTo>
                  <a:pt x="10" y="396"/>
                </a:lnTo>
                <a:lnTo>
                  <a:pt x="14" y="400"/>
                </a:lnTo>
                <a:lnTo>
                  <a:pt x="20" y="402"/>
                </a:lnTo>
                <a:lnTo>
                  <a:pt x="26" y="404"/>
                </a:lnTo>
                <a:lnTo>
                  <a:pt x="34" y="406"/>
                </a:lnTo>
                <a:lnTo>
                  <a:pt x="296" y="406"/>
                </a:lnTo>
                <a:lnTo>
                  <a:pt x="296" y="406"/>
                </a:lnTo>
                <a:lnTo>
                  <a:pt x="302" y="404"/>
                </a:lnTo>
                <a:lnTo>
                  <a:pt x="308" y="402"/>
                </a:lnTo>
                <a:lnTo>
                  <a:pt x="314" y="400"/>
                </a:lnTo>
                <a:lnTo>
                  <a:pt x="320" y="396"/>
                </a:lnTo>
                <a:lnTo>
                  <a:pt x="324" y="390"/>
                </a:lnTo>
                <a:lnTo>
                  <a:pt x="326" y="384"/>
                </a:lnTo>
                <a:lnTo>
                  <a:pt x="328" y="378"/>
                </a:lnTo>
                <a:lnTo>
                  <a:pt x="330" y="372"/>
                </a:lnTo>
                <a:lnTo>
                  <a:pt x="330" y="354"/>
                </a:lnTo>
                <a:lnTo>
                  <a:pt x="330" y="338"/>
                </a:lnTo>
                <a:lnTo>
                  <a:pt x="330" y="338"/>
                </a:lnTo>
                <a:lnTo>
                  <a:pt x="330" y="330"/>
                </a:lnTo>
                <a:lnTo>
                  <a:pt x="330" y="330"/>
                </a:lnTo>
                <a:lnTo>
                  <a:pt x="326" y="310"/>
                </a:lnTo>
                <a:lnTo>
                  <a:pt x="324" y="300"/>
                </a:lnTo>
                <a:lnTo>
                  <a:pt x="318" y="292"/>
                </a:lnTo>
                <a:lnTo>
                  <a:pt x="318" y="292"/>
                </a:lnTo>
                <a:close/>
                <a:moveTo>
                  <a:pt x="76" y="88"/>
                </a:moveTo>
                <a:lnTo>
                  <a:pt x="76" y="88"/>
                </a:lnTo>
                <a:lnTo>
                  <a:pt x="78" y="108"/>
                </a:lnTo>
                <a:lnTo>
                  <a:pt x="82" y="128"/>
                </a:lnTo>
                <a:lnTo>
                  <a:pt x="88" y="148"/>
                </a:lnTo>
                <a:lnTo>
                  <a:pt x="98" y="168"/>
                </a:lnTo>
                <a:lnTo>
                  <a:pt x="110" y="186"/>
                </a:lnTo>
                <a:lnTo>
                  <a:pt x="118" y="192"/>
                </a:lnTo>
                <a:lnTo>
                  <a:pt x="126" y="198"/>
                </a:lnTo>
                <a:lnTo>
                  <a:pt x="134" y="204"/>
                </a:lnTo>
                <a:lnTo>
                  <a:pt x="144" y="208"/>
                </a:lnTo>
                <a:lnTo>
                  <a:pt x="154" y="210"/>
                </a:lnTo>
                <a:lnTo>
                  <a:pt x="164" y="210"/>
                </a:lnTo>
                <a:lnTo>
                  <a:pt x="164" y="210"/>
                </a:lnTo>
                <a:lnTo>
                  <a:pt x="174" y="210"/>
                </a:lnTo>
                <a:lnTo>
                  <a:pt x="184" y="208"/>
                </a:lnTo>
                <a:lnTo>
                  <a:pt x="194" y="204"/>
                </a:lnTo>
                <a:lnTo>
                  <a:pt x="202" y="198"/>
                </a:lnTo>
                <a:lnTo>
                  <a:pt x="210" y="192"/>
                </a:lnTo>
                <a:lnTo>
                  <a:pt x="218" y="186"/>
                </a:lnTo>
                <a:lnTo>
                  <a:pt x="230" y="168"/>
                </a:lnTo>
                <a:lnTo>
                  <a:pt x="240" y="148"/>
                </a:lnTo>
                <a:lnTo>
                  <a:pt x="248" y="128"/>
                </a:lnTo>
                <a:lnTo>
                  <a:pt x="252" y="108"/>
                </a:lnTo>
                <a:lnTo>
                  <a:pt x="254" y="88"/>
                </a:lnTo>
                <a:lnTo>
                  <a:pt x="254" y="88"/>
                </a:lnTo>
                <a:lnTo>
                  <a:pt x="252" y="70"/>
                </a:lnTo>
                <a:lnTo>
                  <a:pt x="246" y="54"/>
                </a:lnTo>
                <a:lnTo>
                  <a:pt x="238" y="38"/>
                </a:lnTo>
                <a:lnTo>
                  <a:pt x="228" y="26"/>
                </a:lnTo>
                <a:lnTo>
                  <a:pt x="214" y="14"/>
                </a:lnTo>
                <a:lnTo>
                  <a:pt x="200" y="6"/>
                </a:lnTo>
                <a:lnTo>
                  <a:pt x="182" y="0"/>
                </a:lnTo>
                <a:lnTo>
                  <a:pt x="164" y="0"/>
                </a:lnTo>
                <a:lnTo>
                  <a:pt x="164" y="0"/>
                </a:lnTo>
                <a:lnTo>
                  <a:pt x="146" y="0"/>
                </a:lnTo>
                <a:lnTo>
                  <a:pt x="130" y="6"/>
                </a:lnTo>
                <a:lnTo>
                  <a:pt x="114" y="14"/>
                </a:lnTo>
                <a:lnTo>
                  <a:pt x="102" y="26"/>
                </a:lnTo>
                <a:lnTo>
                  <a:pt x="90" y="38"/>
                </a:lnTo>
                <a:lnTo>
                  <a:pt x="82" y="54"/>
                </a:lnTo>
                <a:lnTo>
                  <a:pt x="78" y="70"/>
                </a:lnTo>
                <a:lnTo>
                  <a:pt x="76" y="88"/>
                </a:lnTo>
                <a:lnTo>
                  <a:pt x="76" y="88"/>
                </a:lnTo>
                <a:close/>
              </a:path>
            </a:pathLst>
          </a:custGeom>
          <a:solidFill>
            <a:srgbClr val="01010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2400" b="1" u="sng">
              <a:solidFill>
                <a:schemeClr val="tx2">
                  <a:lumMod val="75000"/>
                </a:schemeClr>
              </a:solidFill>
              <a:latin typeface="Arial "/>
              <a:ea typeface="微软雅黑" pitchFamily="34" charset="-122"/>
            </a:endParaRPr>
          </a:p>
        </p:txBody>
      </p:sp>
      <p:sp>
        <p:nvSpPr>
          <p:cNvPr id="7" name="文本框 6"/>
          <p:cNvSpPr txBox="1"/>
          <p:nvPr/>
        </p:nvSpPr>
        <p:spPr>
          <a:xfrm>
            <a:off x="4286248" y="2262838"/>
            <a:ext cx="439503" cy="461665"/>
          </a:xfrm>
          <a:prstGeom prst="rect">
            <a:avLst/>
          </a:prstGeom>
          <a:noFill/>
        </p:spPr>
        <p:txBody>
          <a:bodyPr wrap="square" rtlCol="0">
            <a:spAutoFit/>
          </a:bodyPr>
          <a:lstStyle/>
          <a:p>
            <a:r>
              <a:rPr lang="en-US" altLang="zh-CN" sz="2400" b="1" dirty="0">
                <a:solidFill>
                  <a:schemeClr val="tx2">
                    <a:lumMod val="75000"/>
                  </a:schemeClr>
                </a:solidFill>
                <a:latin typeface="Arial "/>
                <a:ea typeface="微软雅黑" pitchFamily="34" charset="-122"/>
              </a:rPr>
              <a:t>1</a:t>
            </a:r>
            <a:endParaRPr lang="zh-CN" altLang="en-US" sz="2400" b="1" dirty="0">
              <a:solidFill>
                <a:schemeClr val="tx2">
                  <a:lumMod val="75000"/>
                </a:schemeClr>
              </a:solidFill>
              <a:latin typeface="Arial "/>
              <a:ea typeface="微软雅黑" pitchFamily="34" charset="-122"/>
            </a:endParaRPr>
          </a:p>
        </p:txBody>
      </p:sp>
      <p:sp>
        <p:nvSpPr>
          <p:cNvPr id="8" name="文本框 7"/>
          <p:cNvSpPr txBox="1"/>
          <p:nvPr/>
        </p:nvSpPr>
        <p:spPr>
          <a:xfrm>
            <a:off x="5214942" y="2762904"/>
            <a:ext cx="439503" cy="461665"/>
          </a:xfrm>
          <a:prstGeom prst="rect">
            <a:avLst/>
          </a:prstGeom>
          <a:noFill/>
        </p:spPr>
        <p:txBody>
          <a:bodyPr wrap="square" rtlCol="0">
            <a:spAutoFit/>
          </a:bodyPr>
          <a:lstStyle/>
          <a:p>
            <a:r>
              <a:rPr lang="en-US" altLang="zh-CN" sz="2400" b="1" dirty="0">
                <a:solidFill>
                  <a:schemeClr val="tx2">
                    <a:lumMod val="75000"/>
                  </a:schemeClr>
                </a:solidFill>
                <a:latin typeface="Arial "/>
                <a:ea typeface="微软雅黑" pitchFamily="34" charset="-122"/>
              </a:rPr>
              <a:t>2</a:t>
            </a:r>
            <a:endParaRPr lang="zh-CN" altLang="en-US" sz="2400" b="1" dirty="0">
              <a:solidFill>
                <a:schemeClr val="tx2">
                  <a:lumMod val="75000"/>
                </a:schemeClr>
              </a:solidFill>
              <a:latin typeface="Arial "/>
              <a:ea typeface="微软雅黑" pitchFamily="34" charset="-122"/>
            </a:endParaRPr>
          </a:p>
        </p:txBody>
      </p:sp>
      <p:sp>
        <p:nvSpPr>
          <p:cNvPr id="11" name="文本框 10"/>
          <p:cNvSpPr txBox="1"/>
          <p:nvPr/>
        </p:nvSpPr>
        <p:spPr>
          <a:xfrm>
            <a:off x="5214942" y="3786190"/>
            <a:ext cx="439503" cy="461665"/>
          </a:xfrm>
          <a:prstGeom prst="rect">
            <a:avLst/>
          </a:prstGeom>
          <a:noFill/>
        </p:spPr>
        <p:txBody>
          <a:bodyPr wrap="square" rtlCol="0">
            <a:spAutoFit/>
          </a:bodyPr>
          <a:lstStyle/>
          <a:p>
            <a:r>
              <a:rPr lang="en-US" altLang="zh-CN" sz="2400" b="1" dirty="0">
                <a:solidFill>
                  <a:schemeClr val="tx2">
                    <a:lumMod val="75000"/>
                  </a:schemeClr>
                </a:solidFill>
                <a:latin typeface="Arial "/>
                <a:ea typeface="微软雅黑" pitchFamily="34" charset="-122"/>
              </a:rPr>
              <a:t>3</a:t>
            </a:r>
            <a:endParaRPr lang="zh-CN" altLang="en-US" sz="2400" b="1" dirty="0">
              <a:solidFill>
                <a:schemeClr val="tx2">
                  <a:lumMod val="75000"/>
                </a:schemeClr>
              </a:solidFill>
              <a:latin typeface="Arial "/>
              <a:ea typeface="微软雅黑" pitchFamily="34" charset="-122"/>
            </a:endParaRPr>
          </a:p>
        </p:txBody>
      </p:sp>
      <p:sp>
        <p:nvSpPr>
          <p:cNvPr id="12" name="文本框 11"/>
          <p:cNvSpPr txBox="1"/>
          <p:nvPr/>
        </p:nvSpPr>
        <p:spPr>
          <a:xfrm>
            <a:off x="4286248" y="4334540"/>
            <a:ext cx="439503" cy="461665"/>
          </a:xfrm>
          <a:prstGeom prst="rect">
            <a:avLst/>
          </a:prstGeom>
          <a:noFill/>
        </p:spPr>
        <p:txBody>
          <a:bodyPr wrap="square" rtlCol="0">
            <a:spAutoFit/>
          </a:bodyPr>
          <a:lstStyle/>
          <a:p>
            <a:r>
              <a:rPr lang="en-US" altLang="zh-CN" sz="2400" b="1" dirty="0">
                <a:solidFill>
                  <a:schemeClr val="tx2">
                    <a:lumMod val="75000"/>
                  </a:schemeClr>
                </a:solidFill>
                <a:latin typeface="Arial "/>
                <a:ea typeface="微软雅黑" pitchFamily="34" charset="-122"/>
              </a:rPr>
              <a:t>4</a:t>
            </a:r>
            <a:endParaRPr lang="zh-CN" altLang="en-US" sz="2400" b="1" dirty="0">
              <a:solidFill>
                <a:schemeClr val="tx2">
                  <a:lumMod val="75000"/>
                </a:schemeClr>
              </a:solidFill>
              <a:latin typeface="Arial "/>
              <a:ea typeface="微软雅黑" pitchFamily="34" charset="-122"/>
            </a:endParaRPr>
          </a:p>
        </p:txBody>
      </p:sp>
      <p:sp>
        <p:nvSpPr>
          <p:cNvPr id="13" name="文本框 12"/>
          <p:cNvSpPr txBox="1"/>
          <p:nvPr/>
        </p:nvSpPr>
        <p:spPr>
          <a:xfrm>
            <a:off x="3357554" y="3786190"/>
            <a:ext cx="439503" cy="461665"/>
          </a:xfrm>
          <a:prstGeom prst="rect">
            <a:avLst/>
          </a:prstGeom>
          <a:noFill/>
        </p:spPr>
        <p:txBody>
          <a:bodyPr wrap="square" rtlCol="0">
            <a:spAutoFit/>
          </a:bodyPr>
          <a:lstStyle/>
          <a:p>
            <a:r>
              <a:rPr lang="en-US" altLang="zh-CN" sz="2400" b="1" dirty="0">
                <a:solidFill>
                  <a:schemeClr val="tx2">
                    <a:lumMod val="75000"/>
                  </a:schemeClr>
                </a:solidFill>
                <a:latin typeface="Arial "/>
                <a:ea typeface="微软雅黑" pitchFamily="34" charset="-122"/>
              </a:rPr>
              <a:t>5</a:t>
            </a:r>
            <a:endParaRPr lang="zh-CN" altLang="en-US" sz="2400" b="1" dirty="0">
              <a:solidFill>
                <a:schemeClr val="tx2">
                  <a:lumMod val="75000"/>
                </a:schemeClr>
              </a:solidFill>
              <a:latin typeface="Arial "/>
              <a:ea typeface="微软雅黑" pitchFamily="34" charset="-122"/>
            </a:endParaRPr>
          </a:p>
        </p:txBody>
      </p:sp>
      <p:sp>
        <p:nvSpPr>
          <p:cNvPr id="14" name="文本框 13"/>
          <p:cNvSpPr txBox="1"/>
          <p:nvPr/>
        </p:nvSpPr>
        <p:spPr>
          <a:xfrm>
            <a:off x="3357554" y="2762904"/>
            <a:ext cx="439503" cy="461665"/>
          </a:xfrm>
          <a:prstGeom prst="rect">
            <a:avLst/>
          </a:prstGeom>
          <a:noFill/>
        </p:spPr>
        <p:txBody>
          <a:bodyPr wrap="square" rtlCol="0">
            <a:spAutoFit/>
          </a:bodyPr>
          <a:lstStyle/>
          <a:p>
            <a:r>
              <a:rPr lang="en-US" altLang="zh-CN" sz="2400" b="1" dirty="0">
                <a:solidFill>
                  <a:schemeClr val="tx2">
                    <a:lumMod val="75000"/>
                  </a:schemeClr>
                </a:solidFill>
                <a:latin typeface="Arial "/>
                <a:ea typeface="微软雅黑" pitchFamily="34" charset="-122"/>
              </a:rPr>
              <a:t>6</a:t>
            </a:r>
            <a:endParaRPr lang="zh-CN" altLang="en-US" sz="2400" b="1" dirty="0">
              <a:solidFill>
                <a:schemeClr val="tx2">
                  <a:lumMod val="75000"/>
                </a:schemeClr>
              </a:solidFill>
              <a:latin typeface="Arial "/>
              <a:ea typeface="微软雅黑" pitchFamily="34" charset="-122"/>
            </a:endParaRPr>
          </a:p>
        </p:txBody>
      </p:sp>
      <p:sp>
        <p:nvSpPr>
          <p:cNvPr id="16" name="矩形 7"/>
          <p:cNvSpPr>
            <a:spLocks noChangeArrowheads="1"/>
          </p:cNvSpPr>
          <p:nvPr/>
        </p:nvSpPr>
        <p:spPr bwMode="auto">
          <a:xfrm>
            <a:off x="3500430" y="1142984"/>
            <a:ext cx="235745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2400" b="1" dirty="0" smtClean="0">
                <a:solidFill>
                  <a:schemeClr val="tx2">
                    <a:lumMod val="75000"/>
                  </a:schemeClr>
                </a:solidFill>
                <a:latin typeface="微软雅黑" pitchFamily="34" charset="-122"/>
                <a:ea typeface="微软雅黑" pitchFamily="34" charset="-122"/>
              </a:rPr>
              <a:t>全校师生员工的国防教育</a:t>
            </a:r>
            <a:endParaRPr lang="zh-CN" altLang="en-US" sz="2400" b="1" dirty="0">
              <a:solidFill>
                <a:schemeClr val="tx2">
                  <a:lumMod val="75000"/>
                </a:schemeClr>
              </a:solidFill>
              <a:latin typeface="微软雅黑" pitchFamily="34" charset="-122"/>
              <a:ea typeface="微软雅黑" pitchFamily="34" charset="-122"/>
            </a:endParaRPr>
          </a:p>
        </p:txBody>
      </p:sp>
      <p:sp>
        <p:nvSpPr>
          <p:cNvPr id="18" name="矩形 7"/>
          <p:cNvSpPr>
            <a:spLocks noChangeArrowheads="1"/>
          </p:cNvSpPr>
          <p:nvPr/>
        </p:nvSpPr>
        <p:spPr bwMode="auto">
          <a:xfrm>
            <a:off x="5786446" y="2143116"/>
            <a:ext cx="295252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2400" b="1" dirty="0" smtClean="0">
                <a:solidFill>
                  <a:schemeClr val="tx2">
                    <a:lumMod val="75000"/>
                  </a:schemeClr>
                </a:solidFill>
                <a:latin typeface="微软雅黑" pitchFamily="34" charset="-122"/>
                <a:ea typeface="微软雅黑" pitchFamily="34" charset="-122"/>
              </a:rPr>
              <a:t>学生军训工作（军事技能和军事理论教学）</a:t>
            </a:r>
            <a:endParaRPr lang="zh-CN" altLang="en-US" sz="2400" b="1" dirty="0">
              <a:solidFill>
                <a:schemeClr val="tx2">
                  <a:lumMod val="75000"/>
                </a:schemeClr>
              </a:solidFill>
              <a:latin typeface="微软雅黑" pitchFamily="34" charset="-122"/>
              <a:ea typeface="微软雅黑" pitchFamily="34" charset="-122"/>
            </a:endParaRPr>
          </a:p>
        </p:txBody>
      </p:sp>
      <p:sp>
        <p:nvSpPr>
          <p:cNvPr id="20" name="矩形 7"/>
          <p:cNvSpPr>
            <a:spLocks noChangeArrowheads="1"/>
          </p:cNvSpPr>
          <p:nvPr/>
        </p:nvSpPr>
        <p:spPr bwMode="auto">
          <a:xfrm>
            <a:off x="5929322" y="3571876"/>
            <a:ext cx="293401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2400" b="1" dirty="0" smtClean="0">
                <a:solidFill>
                  <a:schemeClr val="tx2">
                    <a:lumMod val="75000"/>
                  </a:schemeClr>
                </a:solidFill>
                <a:latin typeface="微软雅黑" pitchFamily="34" charset="-122"/>
                <a:ea typeface="微软雅黑" pitchFamily="34" charset="-122"/>
              </a:rPr>
              <a:t>民兵分队的整组、训练工作及武器装备的保管工作</a:t>
            </a:r>
            <a:endParaRPr lang="zh-CN" altLang="en-US" sz="2400" b="1" dirty="0">
              <a:solidFill>
                <a:schemeClr val="tx2">
                  <a:lumMod val="75000"/>
                </a:schemeClr>
              </a:solidFill>
              <a:latin typeface="微软雅黑" pitchFamily="34" charset="-122"/>
              <a:ea typeface="微软雅黑" pitchFamily="34" charset="-122"/>
            </a:endParaRPr>
          </a:p>
        </p:txBody>
      </p:sp>
      <p:sp>
        <p:nvSpPr>
          <p:cNvPr id="22" name="矩形 7"/>
          <p:cNvSpPr>
            <a:spLocks noChangeArrowheads="1"/>
          </p:cNvSpPr>
          <p:nvPr/>
        </p:nvSpPr>
        <p:spPr bwMode="auto">
          <a:xfrm>
            <a:off x="2714612" y="5143512"/>
            <a:ext cx="385765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2400" b="1" dirty="0" smtClean="0">
                <a:solidFill>
                  <a:schemeClr val="tx2">
                    <a:lumMod val="75000"/>
                  </a:schemeClr>
                </a:solidFill>
                <a:latin typeface="微软雅黑" pitchFamily="34" charset="-122"/>
                <a:ea typeface="微软雅黑" pitchFamily="34" charset="-122"/>
              </a:rPr>
              <a:t>大学生兵役登记、征兵工作、退役士兵的预备役登记</a:t>
            </a:r>
            <a:endParaRPr lang="zh-CN" altLang="en-US" sz="2400" b="1" dirty="0">
              <a:solidFill>
                <a:schemeClr val="tx2">
                  <a:lumMod val="75000"/>
                </a:schemeClr>
              </a:solidFill>
              <a:latin typeface="微软雅黑" pitchFamily="34" charset="-122"/>
              <a:ea typeface="微软雅黑" pitchFamily="34" charset="-122"/>
            </a:endParaRPr>
          </a:p>
        </p:txBody>
      </p:sp>
      <p:sp>
        <p:nvSpPr>
          <p:cNvPr id="24" name="矩形 7"/>
          <p:cNvSpPr>
            <a:spLocks noChangeArrowheads="1"/>
          </p:cNvSpPr>
          <p:nvPr/>
        </p:nvSpPr>
        <p:spPr bwMode="auto">
          <a:xfrm>
            <a:off x="642910" y="3714752"/>
            <a:ext cx="235745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2400" b="1" dirty="0" smtClean="0">
                <a:solidFill>
                  <a:schemeClr val="tx2">
                    <a:lumMod val="75000"/>
                  </a:schemeClr>
                </a:solidFill>
                <a:latin typeface="微软雅黑" pitchFamily="34" charset="-122"/>
                <a:ea typeface="微软雅黑" pitchFamily="34" charset="-122"/>
              </a:rPr>
              <a:t>人民防空工作和人防设施的管理</a:t>
            </a:r>
            <a:endParaRPr lang="zh-CN" altLang="en-US" sz="2400" b="1" dirty="0">
              <a:solidFill>
                <a:schemeClr val="tx2">
                  <a:lumMod val="75000"/>
                </a:schemeClr>
              </a:solidFill>
              <a:latin typeface="微软雅黑" pitchFamily="34" charset="-122"/>
              <a:ea typeface="微软雅黑" pitchFamily="34" charset="-122"/>
            </a:endParaRPr>
          </a:p>
        </p:txBody>
      </p:sp>
      <p:sp>
        <p:nvSpPr>
          <p:cNvPr id="26" name="矩形 7"/>
          <p:cNvSpPr>
            <a:spLocks noChangeArrowheads="1"/>
          </p:cNvSpPr>
          <p:nvPr/>
        </p:nvSpPr>
        <p:spPr bwMode="auto">
          <a:xfrm>
            <a:off x="428596" y="2214554"/>
            <a:ext cx="27860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2400" b="1" dirty="0" smtClean="0">
                <a:solidFill>
                  <a:schemeClr val="tx2">
                    <a:lumMod val="75000"/>
                  </a:schemeClr>
                </a:solidFill>
                <a:latin typeface="微软雅黑" pitchFamily="34" charset="-122"/>
                <a:ea typeface="微软雅黑" pitchFamily="34" charset="-122"/>
              </a:rPr>
              <a:t>双拥工作（拥军优属、军民共建）</a:t>
            </a:r>
            <a:endParaRPr lang="zh-CN" altLang="en-US" sz="2400" b="1" dirty="0">
              <a:solidFill>
                <a:schemeClr val="tx2">
                  <a:lumMod val="75000"/>
                </a:schemeClr>
              </a:solidFill>
              <a:latin typeface="微软雅黑" pitchFamily="34" charset="-122"/>
              <a:ea typeface="微软雅黑" pitchFamily="34" charset="-122"/>
            </a:endParaRPr>
          </a:p>
        </p:txBody>
      </p:sp>
      <p:cxnSp>
        <p:nvCxnSpPr>
          <p:cNvPr id="27" name="直接连接符 26"/>
          <p:cNvCxnSpPr/>
          <p:nvPr/>
        </p:nvCxnSpPr>
        <p:spPr>
          <a:xfrm>
            <a:off x="0" y="714356"/>
            <a:ext cx="3629025"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党委人民武装部的主要工作</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征兵时间及相关政策</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pic>
        <p:nvPicPr>
          <p:cNvPr id="48" name="图片 47">
            <a:hlinkClick r:id="rId2"/>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06672" y="6325796"/>
            <a:ext cx="1828800" cy="243840"/>
          </a:xfrm>
          <a:prstGeom prst="rect">
            <a:avLst/>
          </a:prstGeom>
        </p:spPr>
      </p:pic>
      <p:sp>
        <p:nvSpPr>
          <p:cNvPr id="16" name="矩形 15"/>
          <p:cNvSpPr/>
          <p:nvPr/>
        </p:nvSpPr>
        <p:spPr>
          <a:xfrm>
            <a:off x="285720" y="3929066"/>
            <a:ext cx="8358246" cy="1200329"/>
          </a:xfrm>
          <a:prstGeom prst="rect">
            <a:avLst/>
          </a:prstGeom>
        </p:spPr>
        <p:txBody>
          <a:bodyPr wrap="square">
            <a:spAutoFit/>
          </a:bodyPr>
          <a:lstStyle/>
          <a:p>
            <a:r>
              <a:rPr lang="en-US" altLang="zh-CN" sz="2400" b="1" dirty="0" smtClean="0">
                <a:solidFill>
                  <a:srgbClr val="FF0000"/>
                </a:solidFill>
                <a:latin typeface="+mn-ea"/>
              </a:rPr>
              <a:t>8</a:t>
            </a:r>
            <a:r>
              <a:rPr lang="zh-CN" altLang="en-US" sz="2400" b="1" dirty="0" smtClean="0">
                <a:solidFill>
                  <a:srgbClr val="FF0000"/>
                </a:solidFill>
                <a:latin typeface="+mn-ea"/>
              </a:rPr>
              <a:t>月</a:t>
            </a:r>
            <a:r>
              <a:rPr lang="en-US" altLang="zh-CN" sz="2400" b="1" dirty="0" smtClean="0">
                <a:solidFill>
                  <a:srgbClr val="FF0000"/>
                </a:solidFill>
                <a:latin typeface="+mn-ea"/>
              </a:rPr>
              <a:t>1</a:t>
            </a:r>
            <a:r>
              <a:rPr lang="zh-CN" altLang="en-US" sz="2400" b="1" dirty="0" smtClean="0">
                <a:solidFill>
                  <a:srgbClr val="FF0000"/>
                </a:solidFill>
                <a:latin typeface="+mn-ea"/>
              </a:rPr>
              <a:t>日</a:t>
            </a:r>
            <a:r>
              <a:rPr lang="zh-CN" altLang="en-US" sz="2400" b="1" dirty="0" smtClean="0">
                <a:latin typeface="+mn-ea"/>
              </a:rPr>
              <a:t>全国征兵工作开始后，预征对象携带</a:t>
            </a:r>
            <a:r>
              <a:rPr lang="en-US" altLang="zh-CN" sz="2400" b="1" dirty="0" smtClean="0">
                <a:latin typeface="+mn-ea"/>
              </a:rPr>
              <a:t>《</a:t>
            </a:r>
            <a:r>
              <a:rPr lang="zh-CN" altLang="en-US" sz="2400" b="1" dirty="0" smtClean="0">
                <a:latin typeface="+mn-ea"/>
              </a:rPr>
              <a:t>预征对象登记表</a:t>
            </a:r>
            <a:r>
              <a:rPr lang="en-US" altLang="zh-CN" sz="2400" b="1" dirty="0" smtClean="0">
                <a:latin typeface="+mn-ea"/>
              </a:rPr>
              <a:t>》</a:t>
            </a:r>
            <a:r>
              <a:rPr lang="zh-CN" altLang="en-US" sz="2400" b="1" dirty="0" smtClean="0">
                <a:latin typeface="+mn-ea"/>
              </a:rPr>
              <a:t>和</a:t>
            </a:r>
            <a:r>
              <a:rPr lang="en-US" altLang="zh-CN" sz="2400" b="1" dirty="0" smtClean="0">
                <a:latin typeface="+mn-ea"/>
              </a:rPr>
              <a:t>《</a:t>
            </a:r>
            <a:r>
              <a:rPr lang="zh-CN" altLang="en-US" sz="2400" b="1" dirty="0" smtClean="0">
                <a:latin typeface="+mn-ea"/>
              </a:rPr>
              <a:t>申请表</a:t>
            </a:r>
            <a:r>
              <a:rPr lang="en-US" altLang="zh-CN" sz="2400" b="1" dirty="0" smtClean="0">
                <a:latin typeface="+mn-ea"/>
              </a:rPr>
              <a:t>》</a:t>
            </a:r>
            <a:r>
              <a:rPr lang="zh-CN" altLang="en-US" sz="2400" b="1" dirty="0" smtClean="0">
                <a:latin typeface="+mn-ea"/>
              </a:rPr>
              <a:t>，可在学校所在地报名应征，也可到入学前户籍所在地报名应征</a:t>
            </a:r>
          </a:p>
        </p:txBody>
      </p:sp>
      <p:sp>
        <p:nvSpPr>
          <p:cNvPr id="36" name="矩形 35"/>
          <p:cNvSpPr/>
          <p:nvPr/>
        </p:nvSpPr>
        <p:spPr>
          <a:xfrm>
            <a:off x="357158" y="3357562"/>
            <a:ext cx="1511952" cy="584775"/>
          </a:xfrm>
          <a:prstGeom prst="rect">
            <a:avLst/>
          </a:prstGeom>
        </p:spPr>
        <p:txBody>
          <a:bodyPr wrap="none">
            <a:spAutoFit/>
          </a:bodyPr>
          <a:lstStyle/>
          <a:p>
            <a:pPr algn="ctr" defTabSz="609585"/>
            <a:r>
              <a:rPr lang="en-US" altLang="zh-CN" sz="3200" b="1" dirty="0" smtClean="0">
                <a:solidFill>
                  <a:srgbClr val="FF0000"/>
                </a:solidFill>
                <a:latin typeface="+mn-ea"/>
              </a:rPr>
              <a:t>8</a:t>
            </a:r>
            <a:r>
              <a:rPr lang="zh-CN" altLang="en-US" sz="3200" b="1" dirty="0" smtClean="0">
                <a:solidFill>
                  <a:srgbClr val="FF0000"/>
                </a:solidFill>
                <a:latin typeface="+mn-ea"/>
              </a:rPr>
              <a:t>月</a:t>
            </a:r>
            <a:r>
              <a:rPr lang="en-US" altLang="zh-CN" sz="3200" b="1" dirty="0" smtClean="0">
                <a:solidFill>
                  <a:srgbClr val="FF0000"/>
                </a:solidFill>
                <a:latin typeface="+mn-ea"/>
              </a:rPr>
              <a:t>1</a:t>
            </a:r>
            <a:r>
              <a:rPr lang="zh-CN" altLang="en-US" sz="3200" b="1" dirty="0" smtClean="0">
                <a:solidFill>
                  <a:srgbClr val="FF0000"/>
                </a:solidFill>
                <a:latin typeface="+mn-ea"/>
              </a:rPr>
              <a:t>日</a:t>
            </a:r>
            <a:endParaRPr lang="zh-CN" altLang="en-US" sz="3200" b="1" dirty="0">
              <a:solidFill>
                <a:srgbClr val="FF0000"/>
              </a:solidFill>
              <a:cs typeface="+mn-ea"/>
              <a:sym typeface="+mn-lt"/>
            </a:endParaRPr>
          </a:p>
        </p:txBody>
      </p:sp>
      <p:grpSp>
        <p:nvGrpSpPr>
          <p:cNvPr id="2" name="组合 43"/>
          <p:cNvGrpSpPr/>
          <p:nvPr/>
        </p:nvGrpSpPr>
        <p:grpSpPr>
          <a:xfrm>
            <a:off x="928662" y="1071546"/>
            <a:ext cx="5517535" cy="2000264"/>
            <a:chOff x="571472" y="4214818"/>
            <a:chExt cx="6211887" cy="2389187"/>
          </a:xfrm>
        </p:grpSpPr>
        <p:sp>
          <p:nvSpPr>
            <p:cNvPr id="38" name="任意多边形 37"/>
            <p:cNvSpPr/>
            <p:nvPr/>
          </p:nvSpPr>
          <p:spPr>
            <a:xfrm>
              <a:off x="571472" y="4214818"/>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chemeClr val="accent1">
                <a:lumMod val="60000"/>
                <a:lumOff val="40000"/>
              </a:schemeClr>
            </a:solidFill>
            <a:ln>
              <a:solidFill>
                <a:schemeClr val="accent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9578" rIns="481373" bIns="409578" numCol="1" spcCol="1270" anchor="ctr" anchorCtr="0">
              <a:noAutofit/>
            </a:bodyPr>
            <a:lstStyle/>
            <a:p>
              <a:pPr lvl="0" algn="ctr" defTabSz="2089150">
                <a:lnSpc>
                  <a:spcPct val="90000"/>
                </a:lnSpc>
                <a:spcBef>
                  <a:spcPct val="0"/>
                </a:spcBef>
                <a:spcAft>
                  <a:spcPct val="35000"/>
                </a:spcAft>
              </a:pPr>
              <a:endParaRPr lang="zh-CN" altLang="en-US" sz="4000" b="1" kern="1200" dirty="0"/>
            </a:p>
          </p:txBody>
        </p:sp>
        <p:sp>
          <p:nvSpPr>
            <p:cNvPr id="39" name="任意多边形 38"/>
            <p:cNvSpPr/>
            <p:nvPr/>
          </p:nvSpPr>
          <p:spPr>
            <a:xfrm>
              <a:off x="2482822" y="4214818"/>
              <a:ext cx="2389188"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chemeClr val="accent1">
                <a:lumMod val="60000"/>
                <a:lumOff val="4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9578" rIns="481373" bIns="409578" numCol="1" spcCol="1270" anchor="ctr" anchorCtr="0">
              <a:noAutofit/>
            </a:bodyPr>
            <a:lstStyle/>
            <a:p>
              <a:pPr lvl="0" algn="ctr" defTabSz="2089150">
                <a:lnSpc>
                  <a:spcPct val="90000"/>
                </a:lnSpc>
                <a:spcBef>
                  <a:spcPct val="0"/>
                </a:spcBef>
                <a:spcAft>
                  <a:spcPct val="35000"/>
                </a:spcAft>
              </a:pPr>
              <a:endParaRPr lang="zh-CN" altLang="en-US" sz="4000" b="1" kern="1200" dirty="0"/>
            </a:p>
          </p:txBody>
        </p:sp>
        <p:sp>
          <p:nvSpPr>
            <p:cNvPr id="40" name="任意多边形 39"/>
            <p:cNvSpPr/>
            <p:nvPr/>
          </p:nvSpPr>
          <p:spPr>
            <a:xfrm>
              <a:off x="4394172" y="4214818"/>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blipFill>
              <a:blip r:embed="rId4"/>
              <a:tile tx="0" ty="0" sx="100000" sy="100000" flip="none" algn="tl"/>
            </a:bli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9578" rIns="481373" bIns="409578" numCol="1" spcCol="1270" anchor="ctr" anchorCtr="0">
              <a:noAutofit/>
            </a:bodyPr>
            <a:lstStyle/>
            <a:p>
              <a:pPr algn="ctr" defTabSz="2089150">
                <a:lnSpc>
                  <a:spcPct val="90000"/>
                </a:lnSpc>
                <a:spcBef>
                  <a:spcPct val="0"/>
                </a:spcBef>
                <a:spcAft>
                  <a:spcPct val="35000"/>
                </a:spcAft>
              </a:pPr>
              <a:endParaRPr lang="zh-CN" altLang="en-US" sz="4000" b="1" dirty="0"/>
            </a:p>
          </p:txBody>
        </p:sp>
      </p:grpSp>
      <p:sp>
        <p:nvSpPr>
          <p:cNvPr id="12" name="矩形 11"/>
          <p:cNvSpPr/>
          <p:nvPr/>
        </p:nvSpPr>
        <p:spPr>
          <a:xfrm>
            <a:off x="4786314" y="1500174"/>
            <a:ext cx="1218602" cy="1415772"/>
          </a:xfrm>
          <a:prstGeom prst="rect">
            <a:avLst/>
          </a:prstGeom>
        </p:spPr>
        <p:txBody>
          <a:bodyPr wrap="none">
            <a:spAutoFit/>
          </a:bodyPr>
          <a:lstStyle/>
          <a:p>
            <a:pPr lvl="0" algn="ctr" defTabSz="2089150">
              <a:lnSpc>
                <a:spcPct val="90000"/>
              </a:lnSpc>
              <a:spcBef>
                <a:spcPct val="0"/>
              </a:spcBef>
              <a:spcAft>
                <a:spcPct val="35000"/>
              </a:spcAft>
            </a:pPr>
            <a:r>
              <a:rPr lang="en-US" altLang="zh-CN" sz="4000" b="1" dirty="0" smtClean="0">
                <a:solidFill>
                  <a:srgbClr val="000000"/>
                </a:solidFill>
              </a:rPr>
              <a:t>STEP</a:t>
            </a:r>
          </a:p>
          <a:p>
            <a:pPr lvl="0" algn="ctr" defTabSz="2089150">
              <a:lnSpc>
                <a:spcPct val="90000"/>
              </a:lnSpc>
              <a:spcBef>
                <a:spcPct val="0"/>
              </a:spcBef>
              <a:spcAft>
                <a:spcPct val="35000"/>
              </a:spcAft>
            </a:pPr>
            <a:r>
              <a:rPr lang="en-US" altLang="zh-CN" sz="4000" b="1" dirty="0" smtClean="0">
                <a:solidFill>
                  <a:srgbClr val="000000"/>
                </a:solidFill>
              </a:rPr>
              <a:t>3</a:t>
            </a:r>
            <a:endParaRPr lang="zh-CN" altLang="en-US" sz="4000" b="1" dirty="0">
              <a:solidFill>
                <a:srgbClr val="000000"/>
              </a:solidFill>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征兵时间及相关政策</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pic>
        <p:nvPicPr>
          <p:cNvPr id="48" name="图片 47">
            <a:hlinkClick r:id="rId3"/>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006672" y="6325796"/>
            <a:ext cx="1828800" cy="243840"/>
          </a:xfrm>
          <a:prstGeom prst="rect">
            <a:avLst/>
          </a:prstGeom>
        </p:spPr>
      </p:pic>
      <p:sp>
        <p:nvSpPr>
          <p:cNvPr id="16" name="矩形 15"/>
          <p:cNvSpPr/>
          <p:nvPr/>
        </p:nvSpPr>
        <p:spPr>
          <a:xfrm>
            <a:off x="285720" y="1285860"/>
            <a:ext cx="8358246" cy="1569660"/>
          </a:xfrm>
          <a:prstGeom prst="rect">
            <a:avLst/>
          </a:prstGeom>
        </p:spPr>
        <p:txBody>
          <a:bodyPr wrap="square">
            <a:spAutoFit/>
          </a:bodyPr>
          <a:lstStyle/>
          <a:p>
            <a:r>
              <a:rPr lang="zh-CN" altLang="en-US" sz="2400" b="1" dirty="0" smtClean="0">
                <a:latin typeface="+mn-ea"/>
              </a:rPr>
              <a:t>离校前未报名的应届毕业生，可直接到入学前户籍所在地县级兵役机关报名应征，领取校验码登录预征报名网，在线填写、打印</a:t>
            </a:r>
            <a:r>
              <a:rPr lang="en-US" altLang="zh-CN" sz="2400" b="1" dirty="0" smtClean="0">
                <a:latin typeface="+mn-ea"/>
              </a:rPr>
              <a:t>《</a:t>
            </a:r>
            <a:r>
              <a:rPr lang="zh-CN" altLang="en-US" sz="2400" b="1" dirty="0" smtClean="0">
                <a:latin typeface="+mn-ea"/>
              </a:rPr>
              <a:t>预征对象登记表</a:t>
            </a:r>
            <a:r>
              <a:rPr lang="en-US" altLang="zh-CN" sz="2400" b="1" dirty="0" smtClean="0">
                <a:latin typeface="+mn-ea"/>
              </a:rPr>
              <a:t>》</a:t>
            </a:r>
            <a:r>
              <a:rPr lang="zh-CN" altLang="en-US" sz="2400" b="1" dirty="0" smtClean="0">
                <a:latin typeface="+mn-ea"/>
              </a:rPr>
              <a:t>和</a:t>
            </a:r>
            <a:r>
              <a:rPr lang="en-US" altLang="zh-CN" sz="2400" b="1" dirty="0" smtClean="0">
                <a:latin typeface="+mn-ea"/>
              </a:rPr>
              <a:t>《</a:t>
            </a:r>
            <a:r>
              <a:rPr lang="zh-CN" altLang="en-US" sz="2400" b="1" dirty="0" smtClean="0">
                <a:latin typeface="+mn-ea"/>
              </a:rPr>
              <a:t>申请表</a:t>
            </a:r>
            <a:r>
              <a:rPr lang="en-US" altLang="zh-CN" sz="2400" b="1" dirty="0" smtClean="0">
                <a:latin typeface="+mn-ea"/>
              </a:rPr>
              <a:t>》</a:t>
            </a:r>
            <a:r>
              <a:rPr lang="zh-CN" altLang="en-US" sz="2400" b="1" dirty="0" smtClean="0">
                <a:latin typeface="+mn-ea"/>
              </a:rPr>
              <a:t>，通过学校及兵役机关审核盖章后，按要求办理应征手续</a:t>
            </a:r>
          </a:p>
        </p:txBody>
      </p:sp>
      <p:pic>
        <p:nvPicPr>
          <p:cNvPr id="5124" name="Picture 4" descr="C:\Users\Administrator\Desktop\timgKJJH2QIQ.jpg"/>
          <p:cNvPicPr>
            <a:picLocks noChangeAspect="1" noChangeArrowheads="1"/>
          </p:cNvPicPr>
          <p:nvPr/>
        </p:nvPicPr>
        <p:blipFill>
          <a:blip r:embed="rId5"/>
          <a:srcRect/>
          <a:stretch>
            <a:fillRect/>
          </a:stretch>
        </p:blipFill>
        <p:spPr bwMode="auto">
          <a:xfrm>
            <a:off x="285720" y="3143248"/>
            <a:ext cx="4139560" cy="2808000"/>
          </a:xfrm>
          <a:prstGeom prst="rect">
            <a:avLst/>
          </a:prstGeom>
          <a:noFill/>
          <a:effectLst>
            <a:softEdge rad="63500"/>
          </a:effectLst>
        </p:spPr>
      </p:pic>
      <p:pic>
        <p:nvPicPr>
          <p:cNvPr id="5125" name="Picture 5" descr="C:\Users\Administrator\Desktop\Img386970704.jpg"/>
          <p:cNvPicPr>
            <a:picLocks noChangeAspect="1" noChangeArrowheads="1"/>
          </p:cNvPicPr>
          <p:nvPr/>
        </p:nvPicPr>
        <p:blipFill>
          <a:blip r:embed="rId6"/>
          <a:srcRect/>
          <a:stretch>
            <a:fillRect/>
          </a:stretch>
        </p:blipFill>
        <p:spPr bwMode="auto">
          <a:xfrm>
            <a:off x="4714876" y="3143248"/>
            <a:ext cx="4069565" cy="2808000"/>
          </a:xfrm>
          <a:prstGeom prst="rect">
            <a:avLst/>
          </a:prstGeom>
          <a:noFill/>
          <a:effectLst>
            <a:softEdge rad="63500"/>
          </a:effectLst>
        </p:spPr>
      </p:pic>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1102540" y="2285992"/>
            <a:ext cx="6541294" cy="1892300"/>
          </a:xfrm>
        </p:spPr>
        <p:txBody>
          <a:bodyPr/>
          <a:lstStyle/>
          <a:p>
            <a:pPr marL="0" indent="0">
              <a:buNone/>
            </a:pPr>
            <a:r>
              <a:rPr sz="8800" dirty="0" smtClean="0">
                <a:solidFill>
                  <a:srgbClr val="17375E"/>
                </a:solidFill>
                <a:cs typeface="+mn-ea"/>
                <a:sym typeface="+mn-lt"/>
              </a:rPr>
              <a:t>谢谢</a:t>
            </a:r>
            <a:endParaRPr lang="en-US" altLang="zh-CN" sz="8800" dirty="0">
              <a:solidFill>
                <a:srgbClr val="17375E"/>
              </a:solidFill>
              <a:cs typeface="+mn-ea"/>
              <a:sym typeface="+mn-lt"/>
            </a:endParaRPr>
          </a:p>
        </p:txBody>
      </p:sp>
    </p:spTree>
    <p:extLst>
      <p:ext uri="{BB962C8B-B14F-4D97-AF65-F5344CB8AC3E}">
        <p14:creationId xmlns:p14="http://schemas.microsoft.com/office/powerpoint/2010/main" xmlns="" val="487656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latin typeface="Arial "/>
                <a:ea typeface="Arial Unicode MS" pitchFamily="34" charset="-122"/>
                <a:cs typeface="Arial Unicode MS" pitchFamily="34" charset="-122"/>
              </a:rPr>
              <a:t>08</a:t>
            </a:r>
            <a:endParaRPr lang="zh-CN" altLang="en-US" dirty="0">
              <a:latin typeface="Arial "/>
              <a:ea typeface="Arial Unicode MS" pitchFamily="34" charset="-122"/>
              <a:cs typeface="Arial Unicode MS" pitchFamily="34" charset="-122"/>
            </a:endParaRPr>
          </a:p>
        </p:txBody>
      </p:sp>
      <p:sp>
        <p:nvSpPr>
          <p:cNvPr id="3" name="文本占位符 2"/>
          <p:cNvSpPr>
            <a:spLocks noGrp="1"/>
          </p:cNvSpPr>
          <p:nvPr>
            <p:ph type="body" sz="quarter" idx="11"/>
          </p:nvPr>
        </p:nvSpPr>
        <p:spPr>
          <a:xfrm>
            <a:off x="2143108" y="2428868"/>
            <a:ext cx="6715172" cy="1928826"/>
          </a:xfrm>
        </p:spPr>
        <p:txBody>
          <a:bodyPr/>
          <a:lstStyle/>
          <a:p>
            <a:r>
              <a:rPr lang="zh-CN" altLang="en-US" dirty="0" smtClean="0">
                <a:cs typeface="+mn-ea"/>
                <a:sym typeface="+mn-lt"/>
              </a:rPr>
              <a:t>士官直招</a:t>
            </a:r>
          </a:p>
        </p:txBody>
      </p:sp>
    </p:spTree>
    <p:extLst>
      <p:ext uri="{BB962C8B-B14F-4D97-AF65-F5344CB8AC3E}">
        <p14:creationId xmlns:p14="http://schemas.microsoft.com/office/powerpoint/2010/main" xmlns="" val="901325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士官直招</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pic>
        <p:nvPicPr>
          <p:cNvPr id="48" name="图片 47">
            <a:hlinkClick r:id="rId3"/>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006672" y="6325796"/>
            <a:ext cx="1828800" cy="243840"/>
          </a:xfrm>
          <a:prstGeom prst="rect">
            <a:avLst/>
          </a:prstGeom>
        </p:spPr>
      </p:pic>
      <p:sp>
        <p:nvSpPr>
          <p:cNvPr id="16" name="矩形 15"/>
          <p:cNvSpPr/>
          <p:nvPr/>
        </p:nvSpPr>
        <p:spPr>
          <a:xfrm>
            <a:off x="500034" y="1214422"/>
            <a:ext cx="8215370" cy="4647426"/>
          </a:xfrm>
          <a:prstGeom prst="rect">
            <a:avLst/>
          </a:prstGeom>
        </p:spPr>
        <p:txBody>
          <a:bodyPr wrap="square">
            <a:spAutoFit/>
          </a:bodyPr>
          <a:lstStyle/>
          <a:p>
            <a:r>
              <a:rPr lang="zh-CN" altLang="zh-CN" sz="2800" b="1" dirty="0" smtClean="0">
                <a:solidFill>
                  <a:srgbClr val="17375E"/>
                </a:solidFill>
                <a:latin typeface="+mn-ea"/>
              </a:rPr>
              <a:t>士官</a:t>
            </a:r>
            <a:r>
              <a:rPr lang="zh-CN" altLang="en-US" sz="2800" b="1" dirty="0" smtClean="0">
                <a:solidFill>
                  <a:srgbClr val="17375E"/>
                </a:solidFill>
                <a:latin typeface="+mn-ea"/>
              </a:rPr>
              <a:t>定义：</a:t>
            </a:r>
            <a:endParaRPr lang="zh-CN" altLang="en-US" sz="2800" dirty="0" smtClean="0">
              <a:solidFill>
                <a:srgbClr val="17375E"/>
              </a:solidFill>
            </a:endParaRPr>
          </a:p>
          <a:p>
            <a:pPr algn="just"/>
            <a:r>
              <a:rPr lang="zh-CN" altLang="zh-CN" sz="2400" b="1" dirty="0" smtClean="0">
                <a:latin typeface="+mn-ea"/>
              </a:rPr>
              <a:t>士官，即</a:t>
            </a:r>
            <a:r>
              <a:rPr lang="en-US" altLang="zh-CN" sz="2400" b="1" dirty="0" smtClean="0">
                <a:latin typeface="+mn-ea"/>
              </a:rPr>
              <a:t>"</a:t>
            </a:r>
            <a:r>
              <a:rPr lang="zh-CN" altLang="zh-CN" sz="2400" b="1" dirty="0" smtClean="0">
                <a:latin typeface="+mn-ea"/>
              </a:rPr>
              <a:t>职业士兵</a:t>
            </a:r>
            <a:r>
              <a:rPr lang="en-US" altLang="zh-CN" sz="2400" b="1" dirty="0" smtClean="0">
                <a:latin typeface="+mn-ea"/>
              </a:rPr>
              <a:t>"</a:t>
            </a:r>
            <a:r>
              <a:rPr lang="zh-CN" altLang="zh-CN" sz="2400" b="1" dirty="0" smtClean="0">
                <a:latin typeface="+mn-ea"/>
              </a:rPr>
              <a:t>，高于士兵</a:t>
            </a:r>
            <a:r>
              <a:rPr lang="en-US" altLang="zh-CN" sz="2400" b="1" dirty="0" smtClean="0">
                <a:latin typeface="+mn-ea"/>
              </a:rPr>
              <a:t>(</a:t>
            </a:r>
            <a:r>
              <a:rPr lang="zh-CN" altLang="zh-CN" sz="2400" b="1" dirty="0" smtClean="0">
                <a:latin typeface="+mn-ea"/>
              </a:rPr>
              <a:t>普通士兵</a:t>
            </a:r>
            <a:r>
              <a:rPr lang="en-US" altLang="zh-CN" sz="2400" b="1" dirty="0" smtClean="0">
                <a:latin typeface="+mn-ea"/>
              </a:rPr>
              <a:t>)</a:t>
            </a:r>
            <a:r>
              <a:rPr lang="zh-CN" altLang="zh-CN" sz="2400" b="1" dirty="0" smtClean="0">
                <a:latin typeface="+mn-ea"/>
              </a:rPr>
              <a:t>。在我国，士官一般从服役期满的士兵中选拔，也可从军外直接招募具有专业技能的公民成为士官。士官不属于干部序列，不佩戴资历章</a:t>
            </a:r>
            <a:endParaRPr lang="en-US" altLang="zh-CN" sz="2400" b="1" dirty="0" smtClean="0">
              <a:latin typeface="+mn-ea"/>
            </a:endParaRPr>
          </a:p>
          <a:p>
            <a:pPr algn="just"/>
            <a:endParaRPr lang="en-US" altLang="zh-CN" sz="2400" b="1" dirty="0" smtClean="0">
              <a:latin typeface="+mn-ea"/>
            </a:endParaRPr>
          </a:p>
          <a:p>
            <a:pPr algn="just"/>
            <a:r>
              <a:rPr lang="zh-CN" altLang="zh-CN" sz="2800" b="1" dirty="0" smtClean="0">
                <a:solidFill>
                  <a:srgbClr val="17375E"/>
                </a:solidFill>
                <a:latin typeface="+mn-ea"/>
              </a:rPr>
              <a:t>士官分类：</a:t>
            </a:r>
            <a:endParaRPr lang="en-US" altLang="zh-CN" sz="2800" b="1" dirty="0" smtClean="0">
              <a:solidFill>
                <a:srgbClr val="17375E"/>
              </a:solidFill>
              <a:latin typeface="+mn-ea"/>
            </a:endParaRPr>
          </a:p>
          <a:p>
            <a:pPr algn="just"/>
            <a:r>
              <a:rPr lang="zh-CN" altLang="zh-CN" sz="2400" b="1" dirty="0" smtClean="0">
                <a:latin typeface="+mn-ea"/>
              </a:rPr>
              <a:t>士官按工作性质分指挥类和技术类。指挥类顶多签到上士。技术类只有专业技能过硬的才有机会签军士长。一般来说能够成为军士长已经是非常不容易了，</a:t>
            </a:r>
            <a:r>
              <a:rPr lang="zh-CN" altLang="en-US" sz="2400" b="1" dirty="0" smtClean="0">
                <a:latin typeface="+mn-ea"/>
              </a:rPr>
              <a:t>士官</a:t>
            </a:r>
            <a:r>
              <a:rPr lang="zh-CN" altLang="zh-CN" sz="2400" b="1" dirty="0" smtClean="0">
                <a:latin typeface="+mn-ea"/>
              </a:rPr>
              <a:t>是部队基层不可缺少技术尖子，全军一级军士长更是比将军都要少</a:t>
            </a:r>
          </a:p>
          <a:p>
            <a:pPr algn="just"/>
            <a:endParaRPr lang="zh-CN" altLang="zh-CN" sz="2400" b="1" dirty="0" smtClean="0">
              <a:latin typeface="+mn-ea"/>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士官直招</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pic>
        <p:nvPicPr>
          <p:cNvPr id="48" name="图片 47">
            <a:hlinkClick r:id="rId3"/>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006672" y="6325796"/>
            <a:ext cx="1828800" cy="243840"/>
          </a:xfrm>
          <a:prstGeom prst="rect">
            <a:avLst/>
          </a:prstGeom>
        </p:spPr>
      </p:pic>
      <p:sp>
        <p:nvSpPr>
          <p:cNvPr id="16" name="矩形 15"/>
          <p:cNvSpPr/>
          <p:nvPr/>
        </p:nvSpPr>
        <p:spPr>
          <a:xfrm>
            <a:off x="500034" y="1214422"/>
            <a:ext cx="8215370" cy="5016758"/>
          </a:xfrm>
          <a:prstGeom prst="rect">
            <a:avLst/>
          </a:prstGeom>
        </p:spPr>
        <p:txBody>
          <a:bodyPr wrap="square">
            <a:spAutoFit/>
          </a:bodyPr>
          <a:lstStyle/>
          <a:p>
            <a:r>
              <a:rPr lang="zh-CN" altLang="zh-CN" sz="2800" b="1" dirty="0" smtClean="0">
                <a:solidFill>
                  <a:srgbClr val="17375E"/>
                </a:solidFill>
                <a:latin typeface="+mn-ea"/>
              </a:rPr>
              <a:t>士官服役期：</a:t>
            </a:r>
            <a:endParaRPr lang="en-US" altLang="zh-CN" sz="2800" b="1" dirty="0" smtClean="0">
              <a:solidFill>
                <a:srgbClr val="17375E"/>
              </a:solidFill>
              <a:latin typeface="+mn-ea"/>
            </a:endParaRPr>
          </a:p>
          <a:p>
            <a:r>
              <a:rPr lang="zh-CN" altLang="zh-CN" sz="2400" b="1" dirty="0" smtClean="0">
                <a:latin typeface="+mn-ea"/>
              </a:rPr>
              <a:t>第一期、第二期各</a:t>
            </a:r>
            <a:r>
              <a:rPr lang="en-US" altLang="zh-CN" sz="2400" b="1" dirty="0" smtClean="0">
                <a:latin typeface="+mn-ea"/>
              </a:rPr>
              <a:t>3</a:t>
            </a:r>
            <a:r>
              <a:rPr lang="zh-CN" altLang="zh-CN" sz="2400" b="1" dirty="0" smtClean="0">
                <a:latin typeface="+mn-ea"/>
              </a:rPr>
              <a:t>年，第三期、第四期各四年，五期</a:t>
            </a:r>
            <a:r>
              <a:rPr lang="en-US" altLang="zh-CN" sz="2400" b="1" dirty="0" smtClean="0">
                <a:latin typeface="+mn-ea"/>
              </a:rPr>
              <a:t>5</a:t>
            </a:r>
            <a:r>
              <a:rPr lang="zh-CN" altLang="zh-CN" sz="2400" b="1" dirty="0" smtClean="0">
                <a:latin typeface="+mn-ea"/>
              </a:rPr>
              <a:t>年，第六期</a:t>
            </a:r>
            <a:r>
              <a:rPr lang="en-US" altLang="zh-CN" sz="2400" b="1" dirty="0" smtClean="0">
                <a:latin typeface="+mn-ea"/>
              </a:rPr>
              <a:t>9</a:t>
            </a:r>
            <a:r>
              <a:rPr lang="zh-CN" altLang="zh-CN" sz="2400" b="1" dirty="0" smtClean="0">
                <a:latin typeface="+mn-ea"/>
              </a:rPr>
              <a:t>年以上。</a:t>
            </a:r>
            <a:r>
              <a:rPr lang="en-US" altLang="zh-CN" sz="2400" b="1" u="sng" dirty="0" smtClean="0">
                <a:solidFill>
                  <a:srgbClr val="FF0000"/>
                </a:solidFill>
                <a:latin typeface="+mn-ea"/>
              </a:rPr>
              <a:t>一级军士长</a:t>
            </a:r>
            <a:r>
              <a:rPr lang="zh-CN" altLang="zh-CN" sz="2400" b="1" dirty="0" smtClean="0">
                <a:latin typeface="+mn-ea"/>
              </a:rPr>
              <a:t>则一直服役到退休</a:t>
            </a:r>
            <a:endParaRPr lang="en-US" altLang="zh-CN" sz="2400" b="1" dirty="0" smtClean="0">
              <a:latin typeface="+mn-ea"/>
            </a:endParaRPr>
          </a:p>
          <a:p>
            <a:endParaRPr lang="zh-CN" altLang="zh-CN" sz="2400" dirty="0" smtClean="0"/>
          </a:p>
          <a:p>
            <a:r>
              <a:rPr lang="zh-CN" altLang="zh-CN" sz="2800" b="1" dirty="0" smtClean="0">
                <a:solidFill>
                  <a:srgbClr val="17375E"/>
                </a:solidFill>
                <a:latin typeface="+mn-ea"/>
              </a:rPr>
              <a:t>士官待遇：</a:t>
            </a:r>
            <a:endParaRPr lang="en-US" altLang="zh-CN" sz="2800" b="1" dirty="0" smtClean="0">
              <a:solidFill>
                <a:srgbClr val="17375E"/>
              </a:solidFill>
              <a:latin typeface="+mn-ea"/>
            </a:endParaRPr>
          </a:p>
          <a:p>
            <a:r>
              <a:rPr lang="zh-CN" altLang="zh-CN" sz="2400" b="1" dirty="0" smtClean="0"/>
              <a:t>士官实行工资制和定期增资制，并按照国家和军队的有关规定享受津贴和补贴。一级、二级士官接近排职军官的工资水平，补助补贴基本按排职军官的标准确定。三级以上士官的工资、年增资标准及各种补助补贴，分别比照同期入伍、正常晋升的连、营、团职军官的标准确定</a:t>
            </a:r>
            <a:r>
              <a:rPr lang="zh-CN" altLang="en-US" sz="2400" b="1" dirty="0" smtClean="0"/>
              <a:t>（各级士官待遇对照表，依正式通知为准）</a:t>
            </a:r>
            <a:endParaRPr lang="zh-CN" altLang="zh-CN" sz="3600" b="1" dirty="0" smtClean="0"/>
          </a:p>
          <a:p>
            <a:pPr algn="just"/>
            <a:endParaRPr lang="en-US" altLang="zh-CN" sz="2400" b="1" dirty="0" smtClean="0">
              <a:latin typeface="+mn-ea"/>
            </a:endParaRPr>
          </a:p>
          <a:p>
            <a:pPr algn="just"/>
            <a:endParaRPr lang="en-US" altLang="zh-CN" sz="2400" b="1" dirty="0" smtClean="0">
              <a:latin typeface="+mn-ea"/>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士官直招</a:t>
            </a:r>
          </a:p>
        </p:txBody>
      </p:sp>
      <p:cxnSp>
        <p:nvCxnSpPr>
          <p:cNvPr id="141" name="直接连接符 140"/>
          <p:cNvCxnSpPr/>
          <p:nvPr/>
        </p:nvCxnSpPr>
        <p:spPr>
          <a:xfrm>
            <a:off x="0" y="714356"/>
            <a:ext cx="3629025" cy="0"/>
          </a:xfrm>
          <a:prstGeom prst="line">
            <a:avLst/>
          </a:prstGeom>
          <a:ln w="127000">
            <a:solidFill>
              <a:srgbClr val="17375E"/>
            </a:solidFill>
          </a:ln>
        </p:spPr>
        <p:style>
          <a:lnRef idx="1">
            <a:schemeClr val="accent1"/>
          </a:lnRef>
          <a:fillRef idx="0">
            <a:schemeClr val="accent1"/>
          </a:fillRef>
          <a:effectRef idx="0">
            <a:schemeClr val="accent1"/>
          </a:effectRef>
          <a:fontRef idx="minor">
            <a:schemeClr val="tx1"/>
          </a:fontRef>
        </p:style>
      </p:cxnSp>
      <p:pic>
        <p:nvPicPr>
          <p:cNvPr id="48" name="图片 47">
            <a:hlinkClick r:id="rId3"/>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006672" y="6325796"/>
            <a:ext cx="1828800" cy="243840"/>
          </a:xfrm>
          <a:prstGeom prst="rect">
            <a:avLst/>
          </a:prstGeom>
        </p:spPr>
      </p:pic>
      <p:sp>
        <p:nvSpPr>
          <p:cNvPr id="16" name="矩形 15"/>
          <p:cNvSpPr/>
          <p:nvPr/>
        </p:nvSpPr>
        <p:spPr>
          <a:xfrm>
            <a:off x="428596" y="1000108"/>
            <a:ext cx="4286280" cy="5262979"/>
          </a:xfrm>
          <a:prstGeom prst="rect">
            <a:avLst/>
          </a:prstGeom>
        </p:spPr>
        <p:txBody>
          <a:bodyPr wrap="square">
            <a:spAutoFit/>
          </a:bodyPr>
          <a:lstStyle/>
          <a:p>
            <a:endParaRPr lang="en-US" altLang="zh-CN" sz="2400" b="1" dirty="0" smtClean="0">
              <a:latin typeface="+mn-ea"/>
            </a:endParaRPr>
          </a:p>
          <a:p>
            <a:r>
              <a:rPr lang="zh-CN" altLang="en-US" sz="2400" b="1" dirty="0" smtClean="0">
                <a:solidFill>
                  <a:srgbClr val="17375E"/>
                </a:solidFill>
                <a:latin typeface="+mn-ea"/>
              </a:rPr>
              <a:t>资深</a:t>
            </a:r>
            <a:r>
              <a:rPr lang="zh-CN" altLang="zh-CN" sz="2400" b="1" dirty="0" smtClean="0">
                <a:solidFill>
                  <a:srgbClr val="17375E"/>
                </a:solidFill>
                <a:latin typeface="+mn-ea"/>
              </a:rPr>
              <a:t>士官</a:t>
            </a:r>
            <a:r>
              <a:rPr lang="zh-CN" altLang="en-US" sz="2400" b="1" dirty="0" smtClean="0">
                <a:solidFill>
                  <a:srgbClr val="17375E"/>
                </a:solidFill>
                <a:latin typeface="+mn-ea"/>
              </a:rPr>
              <a:t>福利</a:t>
            </a:r>
            <a:r>
              <a:rPr lang="zh-CN" altLang="zh-CN" sz="2400" b="1" dirty="0" smtClean="0">
                <a:solidFill>
                  <a:srgbClr val="17375E"/>
                </a:solidFill>
                <a:latin typeface="+mn-ea"/>
              </a:rPr>
              <a:t>：</a:t>
            </a:r>
            <a:endParaRPr lang="en-US" altLang="zh-CN" sz="2400" b="1" dirty="0" smtClean="0">
              <a:solidFill>
                <a:srgbClr val="17375E"/>
              </a:solidFill>
              <a:latin typeface="+mn-ea"/>
            </a:endParaRPr>
          </a:p>
          <a:p>
            <a:r>
              <a:rPr lang="zh-CN" altLang="en-US" sz="2400" b="1" dirty="0" smtClean="0">
                <a:latin typeface="+mn-ea"/>
              </a:rPr>
              <a:t>服役满</a:t>
            </a:r>
            <a:r>
              <a:rPr lang="en-US" altLang="zh-CN" sz="2400" b="1" dirty="0" smtClean="0">
                <a:latin typeface="+mn-ea"/>
              </a:rPr>
              <a:t>16</a:t>
            </a:r>
            <a:r>
              <a:rPr lang="zh-CN" altLang="en-US" sz="2400" b="1" dirty="0" smtClean="0">
                <a:latin typeface="+mn-ea"/>
              </a:rPr>
              <a:t>年五级以上士官，经师</a:t>
            </a:r>
            <a:r>
              <a:rPr lang="en-US" altLang="zh-CN" sz="2400" b="1" dirty="0" smtClean="0">
                <a:latin typeface="+mn-ea"/>
              </a:rPr>
              <a:t>(</a:t>
            </a:r>
            <a:r>
              <a:rPr lang="zh-CN" altLang="en-US" sz="2400" b="1" dirty="0" smtClean="0">
                <a:latin typeface="+mn-ea"/>
              </a:rPr>
              <a:t>旅</a:t>
            </a:r>
            <a:r>
              <a:rPr lang="en-US" altLang="zh-CN" sz="2400" b="1" dirty="0" smtClean="0">
                <a:latin typeface="+mn-ea"/>
              </a:rPr>
              <a:t>)</a:t>
            </a:r>
            <a:r>
              <a:rPr lang="zh-CN" altLang="en-US" sz="2400" b="1" dirty="0" smtClean="0">
                <a:latin typeface="+mn-ea"/>
              </a:rPr>
              <a:t>以上单位政治机关批准，其配偶和未成年子女，无独立生活能力的子女可以随军，是农业户口的转为城镇户口。家属随军的士官，其住房、家属安置、子女入托和上学等待遇，五级士官与家属随军的营职军官相同，六级士官与家属随军的团职军官相同</a:t>
            </a:r>
          </a:p>
          <a:p>
            <a:pPr algn="just"/>
            <a:endParaRPr lang="en-US" altLang="zh-CN" sz="2400" b="1" dirty="0" smtClean="0">
              <a:latin typeface="+mn-ea"/>
            </a:endParaRPr>
          </a:p>
          <a:p>
            <a:pPr algn="just"/>
            <a:endParaRPr lang="en-US" altLang="zh-CN" sz="2400" b="1" dirty="0" smtClean="0">
              <a:latin typeface="+mn-ea"/>
            </a:endParaRPr>
          </a:p>
        </p:txBody>
      </p:sp>
      <p:pic>
        <p:nvPicPr>
          <p:cNvPr id="6150" name="Picture 6" descr="http://c.hiphotos.baidu.com/exp/w=480/sign=c7ff578d3f01213fcf334fd464e636f8/574e9258d109b3ded66d873ccabf6c81810a4c97.jpg"/>
          <p:cNvPicPr>
            <a:picLocks noChangeAspect="1" noChangeArrowheads="1"/>
          </p:cNvPicPr>
          <p:nvPr/>
        </p:nvPicPr>
        <p:blipFill>
          <a:blip r:embed="rId5"/>
          <a:srcRect/>
          <a:stretch>
            <a:fillRect/>
          </a:stretch>
        </p:blipFill>
        <p:spPr bwMode="auto">
          <a:xfrm>
            <a:off x="4857752" y="1285860"/>
            <a:ext cx="3905793" cy="4286280"/>
          </a:xfrm>
          <a:prstGeom prst="rect">
            <a:avLst/>
          </a:prstGeom>
          <a:noFill/>
          <a:effectLst>
            <a:softEdge rad="63500"/>
          </a:effectLst>
        </p:spPr>
      </p:pic>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9"/>
          <p:cNvSpPr txBox="1">
            <a:spLocks/>
          </p:cNvSpPr>
          <p:nvPr/>
        </p:nvSpPr>
        <p:spPr>
          <a:xfrm>
            <a:off x="-32" y="2143116"/>
            <a:ext cx="8215370" cy="1421928"/>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9600" b="1" i="0" u="none" strike="noStrike" kern="1200" cap="none" spc="0" normalizeH="0" baseline="0" noProof="0" dirty="0" smtClean="0">
                <a:ln>
                  <a:noFill/>
                </a:ln>
                <a:solidFill>
                  <a:srgbClr val="17375E"/>
                </a:solidFill>
                <a:effectLst/>
                <a:uLnTx/>
                <a:uFillTx/>
                <a:latin typeface="Arial"/>
                <a:ea typeface="微软雅黑"/>
                <a:cs typeface="+mn-cs"/>
              </a:rPr>
              <a:t>谢谢</a:t>
            </a:r>
            <a:endParaRPr kumimoji="0" lang="en-US" altLang="zh-CN" sz="9600" b="1" i="0" u="none" strike="noStrike" kern="1200" cap="none" spc="0" normalizeH="0" baseline="0" noProof="0" dirty="0">
              <a:ln>
                <a:noFill/>
              </a:ln>
              <a:solidFill>
                <a:srgbClr val="17375E"/>
              </a:solidFill>
              <a:effectLst/>
              <a:uLnTx/>
              <a:uFillTx/>
              <a:latin typeface="Arial"/>
              <a:ea typeface="微软雅黑"/>
              <a:cs typeface="+mn-cs"/>
            </a:endParaRPr>
          </a:p>
        </p:txBody>
      </p:sp>
      <p:pic>
        <p:nvPicPr>
          <p:cNvPr id="5" name="Picture 2" descr="C:\Users\Administrator\Desktop\timg2.jpg"/>
          <p:cNvPicPr>
            <a:picLocks noChangeAspect="1" noChangeArrowheads="1"/>
          </p:cNvPicPr>
          <p:nvPr/>
        </p:nvPicPr>
        <p:blipFill>
          <a:blip r:embed="rId2"/>
          <a:srcRect/>
          <a:stretch>
            <a:fillRect/>
          </a:stretch>
        </p:blipFill>
        <p:spPr bwMode="auto">
          <a:xfrm>
            <a:off x="5357818" y="3643314"/>
            <a:ext cx="3571900" cy="2681245"/>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latin typeface="Arial "/>
                <a:ea typeface="Arial Unicode MS" pitchFamily="34" charset="-122"/>
                <a:cs typeface="Arial Unicode MS" pitchFamily="34" charset="-122"/>
              </a:rPr>
              <a:t>02</a:t>
            </a:r>
            <a:endParaRPr lang="zh-CN" altLang="en-US" dirty="0">
              <a:latin typeface="Arial "/>
              <a:ea typeface="Arial Unicode MS" pitchFamily="34" charset="-122"/>
              <a:cs typeface="Arial Unicode MS" pitchFamily="34" charset="-122"/>
            </a:endParaRPr>
          </a:p>
        </p:txBody>
      </p:sp>
      <p:sp>
        <p:nvSpPr>
          <p:cNvPr id="3" name="文本占位符 2"/>
          <p:cNvSpPr>
            <a:spLocks noGrp="1"/>
          </p:cNvSpPr>
          <p:nvPr>
            <p:ph type="body" sz="quarter" idx="11"/>
          </p:nvPr>
        </p:nvSpPr>
        <p:spPr>
          <a:xfrm>
            <a:off x="2143108" y="2428868"/>
            <a:ext cx="6715172" cy="1928826"/>
          </a:xfrm>
        </p:spPr>
        <p:txBody>
          <a:bodyPr/>
          <a:lstStyle/>
          <a:p>
            <a:r>
              <a:rPr lang="zh-CN" altLang="en-US" dirty="0" smtClean="0">
                <a:cs typeface="+mn-ea"/>
                <a:sym typeface="+mn-lt"/>
              </a:rPr>
              <a:t>高校国防教育工作的作用与意义</a:t>
            </a:r>
          </a:p>
        </p:txBody>
      </p:sp>
    </p:spTree>
    <p:extLst>
      <p:ext uri="{BB962C8B-B14F-4D97-AF65-F5344CB8AC3E}">
        <p14:creationId xmlns:p14="http://schemas.microsoft.com/office/powerpoint/2010/main" xmlns="" val="901325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714356"/>
            <a:ext cx="3629025"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高校国防教育工作的作用与意义</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75353" y="1142984"/>
            <a:ext cx="8654365" cy="4786346"/>
            <a:chOff x="285720" y="1142984"/>
            <a:chExt cx="10323632" cy="4655230"/>
          </a:xfrm>
        </p:grpSpPr>
        <p:sp>
          <p:nvSpPr>
            <p:cNvPr id="19" name="任意多边形 18"/>
            <p:cNvSpPr/>
            <p:nvPr/>
          </p:nvSpPr>
          <p:spPr>
            <a:xfrm>
              <a:off x="285720" y="1142984"/>
              <a:ext cx="10323629" cy="1396926"/>
            </a:xfrm>
            <a:custGeom>
              <a:avLst/>
              <a:gdLst>
                <a:gd name="connsiteX0" fmla="*/ 0 w 8128000"/>
                <a:gd name="connsiteY0" fmla="*/ 295937 h 1183746"/>
                <a:gd name="connsiteX1" fmla="*/ 7536127 w 8128000"/>
                <a:gd name="connsiteY1" fmla="*/ 295937 h 1183746"/>
                <a:gd name="connsiteX2" fmla="*/ 7536127 w 8128000"/>
                <a:gd name="connsiteY2" fmla="*/ 0 h 1183746"/>
                <a:gd name="connsiteX3" fmla="*/ 8128000 w 8128000"/>
                <a:gd name="connsiteY3" fmla="*/ 591873 h 1183746"/>
                <a:gd name="connsiteX4" fmla="*/ 7536127 w 8128000"/>
                <a:gd name="connsiteY4" fmla="*/ 1183746 h 1183746"/>
                <a:gd name="connsiteX5" fmla="*/ 7536127 w 8128000"/>
                <a:gd name="connsiteY5" fmla="*/ 887810 h 1183746"/>
                <a:gd name="connsiteX6" fmla="*/ 0 w 8128000"/>
                <a:gd name="connsiteY6" fmla="*/ 887810 h 1183746"/>
                <a:gd name="connsiteX7" fmla="*/ 0 w 8128000"/>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0" h="1183746">
                  <a:moveTo>
                    <a:pt x="0" y="295937"/>
                  </a:moveTo>
                  <a:lnTo>
                    <a:pt x="7536127" y="295937"/>
                  </a:lnTo>
                  <a:lnTo>
                    <a:pt x="7536127" y="0"/>
                  </a:lnTo>
                  <a:lnTo>
                    <a:pt x="8128000" y="591873"/>
                  </a:lnTo>
                  <a:lnTo>
                    <a:pt x="7536127" y="1183746"/>
                  </a:lnTo>
                  <a:lnTo>
                    <a:pt x="7536127" y="887810"/>
                  </a:lnTo>
                  <a:lnTo>
                    <a:pt x="0" y="887810"/>
                  </a:lnTo>
                  <a:lnTo>
                    <a:pt x="0" y="295937"/>
                  </a:lnTo>
                  <a:close/>
                </a:path>
              </a:pathLst>
            </a:custGeom>
            <a:solidFill>
              <a:schemeClr val="tx2">
                <a:lumMod val="75000"/>
              </a:schemeClr>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356897" rIns="549936" bIns="483856" numCol="1" spcCol="1270" anchor="ctr" anchorCtr="0">
              <a:noAutofit/>
            </a:bodyPr>
            <a:lstStyle/>
            <a:p>
              <a:pPr lvl="0" algn="l" defTabSz="711200">
                <a:lnSpc>
                  <a:spcPct val="90000"/>
                </a:lnSpc>
                <a:spcBef>
                  <a:spcPct val="0"/>
                </a:spcBef>
                <a:spcAft>
                  <a:spcPct val="35000"/>
                </a:spcAft>
              </a:pPr>
              <a:endParaRPr lang="zh-CN" altLang="en-US" sz="1600" kern="1200"/>
            </a:p>
          </p:txBody>
        </p:sp>
        <p:sp>
          <p:nvSpPr>
            <p:cNvPr id="21" name="任意多边形 20"/>
            <p:cNvSpPr/>
            <p:nvPr/>
          </p:nvSpPr>
          <p:spPr>
            <a:xfrm>
              <a:off x="3465399" y="1608626"/>
              <a:ext cx="7143952" cy="1396926"/>
            </a:xfrm>
            <a:custGeom>
              <a:avLst/>
              <a:gdLst>
                <a:gd name="connsiteX0" fmla="*/ 0 w 5624576"/>
                <a:gd name="connsiteY0" fmla="*/ 295937 h 1183746"/>
                <a:gd name="connsiteX1" fmla="*/ 5032703 w 5624576"/>
                <a:gd name="connsiteY1" fmla="*/ 295937 h 1183746"/>
                <a:gd name="connsiteX2" fmla="*/ 5032703 w 5624576"/>
                <a:gd name="connsiteY2" fmla="*/ 0 h 1183746"/>
                <a:gd name="connsiteX3" fmla="*/ 5624576 w 5624576"/>
                <a:gd name="connsiteY3" fmla="*/ 591873 h 1183746"/>
                <a:gd name="connsiteX4" fmla="*/ 5032703 w 5624576"/>
                <a:gd name="connsiteY4" fmla="*/ 1183746 h 1183746"/>
                <a:gd name="connsiteX5" fmla="*/ 5032703 w 5624576"/>
                <a:gd name="connsiteY5" fmla="*/ 887810 h 1183746"/>
                <a:gd name="connsiteX6" fmla="*/ 0 w 5624576"/>
                <a:gd name="connsiteY6" fmla="*/ 887810 h 1183746"/>
                <a:gd name="connsiteX7" fmla="*/ 0 w 5624576"/>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4576" h="1183746">
                  <a:moveTo>
                    <a:pt x="0" y="295937"/>
                  </a:moveTo>
                  <a:lnTo>
                    <a:pt x="5032703" y="295937"/>
                  </a:lnTo>
                  <a:lnTo>
                    <a:pt x="5032703" y="0"/>
                  </a:lnTo>
                  <a:lnTo>
                    <a:pt x="5624576" y="591873"/>
                  </a:lnTo>
                  <a:lnTo>
                    <a:pt x="5032703" y="1183746"/>
                  </a:lnTo>
                  <a:lnTo>
                    <a:pt x="5032703" y="887810"/>
                  </a:lnTo>
                  <a:lnTo>
                    <a:pt x="0" y="887810"/>
                  </a:lnTo>
                  <a:lnTo>
                    <a:pt x="0" y="295937"/>
                  </a:lnTo>
                  <a:close/>
                </a:path>
              </a:pathLst>
            </a:custGeom>
            <a:solidFill>
              <a:schemeClr val="bg1">
                <a:lumMod val="75000"/>
              </a:schemeClr>
            </a:solidFill>
            <a:ln w="28575">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356897" rIns="549936" bIns="483856" numCol="1" spcCol="1270" anchor="ctr" anchorCtr="0">
              <a:noAutofit/>
            </a:bodyPr>
            <a:lstStyle/>
            <a:p>
              <a:pPr lvl="0" algn="l" defTabSz="711200">
                <a:lnSpc>
                  <a:spcPct val="90000"/>
                </a:lnSpc>
                <a:spcBef>
                  <a:spcPct val="0"/>
                </a:spcBef>
                <a:spcAft>
                  <a:spcPct val="35000"/>
                </a:spcAft>
              </a:pPr>
              <a:endParaRPr lang="zh-CN" altLang="en-US" sz="1600" kern="1200" dirty="0">
                <a:solidFill>
                  <a:schemeClr val="bg1">
                    <a:lumMod val="75000"/>
                  </a:schemeClr>
                </a:solidFill>
              </a:endParaRPr>
            </a:p>
          </p:txBody>
        </p:sp>
        <p:sp>
          <p:nvSpPr>
            <p:cNvPr id="23" name="任意多边形 22"/>
            <p:cNvSpPr/>
            <p:nvPr/>
          </p:nvSpPr>
          <p:spPr>
            <a:xfrm>
              <a:off x="6645078" y="2074268"/>
              <a:ext cx="3964274" cy="1396926"/>
            </a:xfrm>
            <a:custGeom>
              <a:avLst/>
              <a:gdLst>
                <a:gd name="connsiteX0" fmla="*/ 0 w 3121152"/>
                <a:gd name="connsiteY0" fmla="*/ 295937 h 1183746"/>
                <a:gd name="connsiteX1" fmla="*/ 2529279 w 3121152"/>
                <a:gd name="connsiteY1" fmla="*/ 295937 h 1183746"/>
                <a:gd name="connsiteX2" fmla="*/ 2529279 w 3121152"/>
                <a:gd name="connsiteY2" fmla="*/ 0 h 1183746"/>
                <a:gd name="connsiteX3" fmla="*/ 3121152 w 3121152"/>
                <a:gd name="connsiteY3" fmla="*/ 591873 h 1183746"/>
                <a:gd name="connsiteX4" fmla="*/ 2529279 w 3121152"/>
                <a:gd name="connsiteY4" fmla="*/ 1183746 h 1183746"/>
                <a:gd name="connsiteX5" fmla="*/ 2529279 w 3121152"/>
                <a:gd name="connsiteY5" fmla="*/ 887810 h 1183746"/>
                <a:gd name="connsiteX6" fmla="*/ 0 w 3121152"/>
                <a:gd name="connsiteY6" fmla="*/ 887810 h 1183746"/>
                <a:gd name="connsiteX7" fmla="*/ 0 w 3121152"/>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1152" h="1183746">
                  <a:moveTo>
                    <a:pt x="0" y="295937"/>
                  </a:moveTo>
                  <a:lnTo>
                    <a:pt x="2529279" y="295937"/>
                  </a:lnTo>
                  <a:lnTo>
                    <a:pt x="2529279" y="0"/>
                  </a:lnTo>
                  <a:lnTo>
                    <a:pt x="3121152" y="591873"/>
                  </a:lnTo>
                  <a:lnTo>
                    <a:pt x="2529279" y="1183746"/>
                  </a:lnTo>
                  <a:lnTo>
                    <a:pt x="2529279" y="887810"/>
                  </a:lnTo>
                  <a:lnTo>
                    <a:pt x="0" y="887810"/>
                  </a:lnTo>
                  <a:lnTo>
                    <a:pt x="0" y="295937"/>
                  </a:lnTo>
                  <a:close/>
                </a:path>
              </a:pathLst>
            </a:custGeom>
            <a:solidFill>
              <a:schemeClr val="bg1">
                <a:lumMod val="65000"/>
              </a:schemeClr>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356897" rIns="549936" bIns="483856" numCol="1" spcCol="1270" anchor="ctr" anchorCtr="0">
              <a:noAutofit/>
            </a:bodyPr>
            <a:lstStyle/>
            <a:p>
              <a:pPr lvl="0" algn="l" defTabSz="711200">
                <a:lnSpc>
                  <a:spcPct val="90000"/>
                </a:lnSpc>
                <a:spcBef>
                  <a:spcPct val="0"/>
                </a:spcBef>
                <a:spcAft>
                  <a:spcPct val="35000"/>
                </a:spcAft>
              </a:pPr>
              <a:endParaRPr lang="zh-CN" altLang="en-US" sz="1600" kern="1200"/>
            </a:p>
          </p:txBody>
        </p:sp>
        <p:sp>
          <p:nvSpPr>
            <p:cNvPr id="25" name="矩形 24"/>
            <p:cNvSpPr/>
            <p:nvPr/>
          </p:nvSpPr>
          <p:spPr>
            <a:xfrm>
              <a:off x="298087" y="2741048"/>
              <a:ext cx="220362" cy="359215"/>
            </a:xfrm>
            <a:prstGeom prst="rect">
              <a:avLst/>
            </a:prstGeom>
          </p:spPr>
          <p:txBody>
            <a:bodyPr wrap="none">
              <a:spAutoFit/>
            </a:bodyPr>
            <a:lstStyle/>
            <a:p>
              <a:endParaRPr lang="zh-CN" altLang="en-US" b="1" dirty="0">
                <a:cs typeface="+mn-ea"/>
                <a:sym typeface="+mn-lt"/>
              </a:endParaRPr>
            </a:p>
          </p:txBody>
        </p:sp>
        <p:sp>
          <p:nvSpPr>
            <p:cNvPr id="29" name="矩形 28"/>
            <p:cNvSpPr/>
            <p:nvPr/>
          </p:nvSpPr>
          <p:spPr>
            <a:xfrm>
              <a:off x="298087" y="3553124"/>
              <a:ext cx="10055614" cy="2245090"/>
            </a:xfrm>
            <a:prstGeom prst="rect">
              <a:avLst/>
            </a:prstGeom>
          </p:spPr>
          <p:txBody>
            <a:bodyPr wrap="square">
              <a:spAutoFit/>
            </a:bodyPr>
            <a:lstStyle/>
            <a:p>
              <a:r>
                <a:rPr lang="zh-CN" altLang="zh-CN" sz="2400" b="1" dirty="0" smtClean="0">
                  <a:latin typeface="微软雅黑" pitchFamily="34" charset="-122"/>
                  <a:ea typeface="微软雅黑" pitchFamily="34" charset="-122"/>
                </a:rPr>
                <a:t>国防教育是按照捍卫国家主权、安全和领土完整，防御外来的颠覆和侵略，维护世界和平的目的要求，对公民的品德、智力和体质等施加相应影响的一种有计划的活动。</a:t>
              </a:r>
              <a:endParaRPr lang="en-US" altLang="zh-CN" sz="2400" b="1" dirty="0" smtClean="0">
                <a:latin typeface="微软雅黑" pitchFamily="34" charset="-122"/>
                <a:ea typeface="微软雅黑" pitchFamily="34" charset="-122"/>
              </a:endParaRPr>
            </a:p>
            <a:p>
              <a:endParaRPr lang="en-US" altLang="zh-CN" sz="2400" b="1" dirty="0" smtClean="0">
                <a:latin typeface="微软雅黑" pitchFamily="34" charset="-122"/>
                <a:ea typeface="微软雅黑" pitchFamily="34" charset="-122"/>
              </a:endParaRPr>
            </a:p>
            <a:p>
              <a:r>
                <a:rPr lang="zh-CN" altLang="zh-CN" sz="2400" b="1" dirty="0" smtClean="0">
                  <a:latin typeface="微软雅黑" pitchFamily="34" charset="-122"/>
                  <a:ea typeface="微软雅黑" pitchFamily="34" charset="-122"/>
                </a:rPr>
                <a:t>《</a:t>
              </a:r>
              <a:r>
                <a:rPr lang="en-US" altLang="zh-CN" sz="2400" b="1" dirty="0" smtClean="0">
                  <a:solidFill>
                    <a:schemeClr val="tx2">
                      <a:lumMod val="75000"/>
                    </a:schemeClr>
                  </a:solidFill>
                  <a:latin typeface="微软雅黑" pitchFamily="34" charset="-122"/>
                  <a:ea typeface="微软雅黑" pitchFamily="34" charset="-122"/>
                </a:rPr>
                <a:t>国防教育法</a:t>
              </a:r>
              <a:r>
                <a:rPr lang="zh-CN" altLang="zh-CN" sz="2400" b="1" dirty="0" smtClean="0">
                  <a:latin typeface="微软雅黑" pitchFamily="34" charset="-122"/>
                  <a:ea typeface="微软雅黑" pitchFamily="34" charset="-122"/>
                </a:rPr>
                <a:t>》指出：</a:t>
              </a:r>
              <a:r>
                <a:rPr lang="en-US" altLang="zh-CN" sz="2400" b="1" dirty="0" smtClean="0">
                  <a:latin typeface="微软雅黑" pitchFamily="34" charset="-122"/>
                  <a:ea typeface="微软雅黑" pitchFamily="34" charset="-122"/>
                </a:rPr>
                <a:t>“</a:t>
              </a:r>
              <a:r>
                <a:rPr lang="zh-CN" altLang="zh-CN" sz="2400" b="1" dirty="0" smtClean="0">
                  <a:latin typeface="微软雅黑" pitchFamily="34" charset="-122"/>
                  <a:ea typeface="微软雅黑" pitchFamily="34" charset="-122"/>
                </a:rPr>
                <a:t>学校的国防教育是全民国防教育的基础，是实施素质教育的重要内容。</a:t>
              </a:r>
              <a:r>
                <a:rPr lang="en-US" altLang="zh-CN" sz="2400" b="1" dirty="0" smtClean="0">
                  <a:latin typeface="微软雅黑" pitchFamily="34" charset="-122"/>
                  <a:ea typeface="微软雅黑" pitchFamily="34" charset="-122"/>
                </a:rPr>
                <a:t>”</a:t>
              </a:r>
              <a:endParaRPr lang="zh-CN" altLang="en-US" sz="2400" b="1" dirty="0" smtClean="0">
                <a:latin typeface="微软雅黑" pitchFamily="34" charset="-122"/>
                <a:ea typeface="微软雅黑" pitchFamily="34" charset="-122"/>
              </a:endParaRPr>
            </a:p>
          </p:txBody>
        </p:sp>
        <p:sp>
          <p:nvSpPr>
            <p:cNvPr id="34" name="文本框 22"/>
            <p:cNvSpPr txBox="1"/>
            <p:nvPr/>
          </p:nvSpPr>
          <p:spPr>
            <a:xfrm>
              <a:off x="445075" y="1487504"/>
              <a:ext cx="596987" cy="688494"/>
            </a:xfrm>
            <a:prstGeom prst="rect">
              <a:avLst/>
            </a:prstGeom>
            <a:noFill/>
          </p:spPr>
          <p:txBody>
            <a:bodyPr wrap="none" rtlCol="0">
              <a:spAutoFit/>
            </a:bodyPr>
            <a:lstStyle/>
            <a:p>
              <a:r>
                <a:rPr lang="en-US" altLang="zh-CN" sz="4000" b="1" dirty="0">
                  <a:solidFill>
                    <a:schemeClr val="bg1"/>
                  </a:solidFill>
                  <a:latin typeface="Arial "/>
                </a:rPr>
                <a:t>1</a:t>
              </a:r>
              <a:endParaRPr lang="zh-CN" altLang="en-US" sz="4000" b="1" dirty="0">
                <a:solidFill>
                  <a:schemeClr val="bg1"/>
                </a:solidFill>
                <a:latin typeface="Arial "/>
              </a:endParaRPr>
            </a:p>
          </p:txBody>
        </p:sp>
        <p:sp>
          <p:nvSpPr>
            <p:cNvPr id="35" name="文本框 23"/>
            <p:cNvSpPr txBox="1"/>
            <p:nvPr/>
          </p:nvSpPr>
          <p:spPr>
            <a:xfrm>
              <a:off x="3633042" y="1931510"/>
              <a:ext cx="596987" cy="688494"/>
            </a:xfrm>
            <a:prstGeom prst="rect">
              <a:avLst/>
            </a:prstGeom>
            <a:noFill/>
          </p:spPr>
          <p:txBody>
            <a:bodyPr wrap="none" rtlCol="0">
              <a:spAutoFit/>
            </a:bodyPr>
            <a:lstStyle/>
            <a:p>
              <a:r>
                <a:rPr lang="en-US" altLang="zh-CN" sz="4000" b="1" dirty="0">
                  <a:solidFill>
                    <a:schemeClr val="bg1"/>
                  </a:solidFill>
                  <a:latin typeface="Arial "/>
                </a:rPr>
                <a:t>2</a:t>
              </a:r>
              <a:endParaRPr lang="zh-CN" altLang="en-US" sz="4000" b="1" dirty="0">
                <a:solidFill>
                  <a:schemeClr val="bg1"/>
                </a:solidFill>
                <a:latin typeface="Arial "/>
              </a:endParaRPr>
            </a:p>
          </p:txBody>
        </p:sp>
        <p:sp>
          <p:nvSpPr>
            <p:cNvPr id="36" name="文本框 24"/>
            <p:cNvSpPr txBox="1"/>
            <p:nvPr/>
          </p:nvSpPr>
          <p:spPr>
            <a:xfrm>
              <a:off x="6801861" y="2413957"/>
              <a:ext cx="596987" cy="688494"/>
            </a:xfrm>
            <a:prstGeom prst="rect">
              <a:avLst/>
            </a:prstGeom>
            <a:noFill/>
          </p:spPr>
          <p:txBody>
            <a:bodyPr wrap="none" rtlCol="0">
              <a:spAutoFit/>
            </a:bodyPr>
            <a:lstStyle/>
            <a:p>
              <a:r>
                <a:rPr lang="en-US" altLang="zh-CN" sz="4000" b="1" dirty="0">
                  <a:solidFill>
                    <a:schemeClr val="bg1"/>
                  </a:solidFill>
                  <a:latin typeface="Arial "/>
                </a:rPr>
                <a:t>3</a:t>
              </a:r>
              <a:endParaRPr lang="zh-CN" altLang="en-US" sz="4000" b="1" dirty="0">
                <a:solidFill>
                  <a:schemeClr val="bg1"/>
                </a:solidFill>
                <a:latin typeface="Arial "/>
              </a:endParaRPr>
            </a:p>
          </p:txBody>
        </p:sp>
      </p:grpSp>
      <p:sp>
        <p:nvSpPr>
          <p:cNvPr id="38" name="矩形 37"/>
          <p:cNvSpPr/>
          <p:nvPr/>
        </p:nvSpPr>
        <p:spPr>
          <a:xfrm>
            <a:off x="285720" y="3000372"/>
            <a:ext cx="3057247" cy="584775"/>
          </a:xfrm>
          <a:prstGeom prst="rect">
            <a:avLst/>
          </a:prstGeom>
        </p:spPr>
        <p:txBody>
          <a:bodyPr wrap="none">
            <a:spAutoFit/>
          </a:bodyPr>
          <a:lstStyle/>
          <a:p>
            <a:r>
              <a:rPr lang="zh-CN" altLang="zh-CN" sz="3200" b="1" dirty="0" smtClean="0">
                <a:solidFill>
                  <a:schemeClr val="tx2">
                    <a:lumMod val="75000"/>
                  </a:schemeClr>
                </a:solidFill>
                <a:latin typeface="微软雅黑" pitchFamily="34" charset="-122"/>
                <a:ea typeface="微软雅黑" pitchFamily="34" charset="-122"/>
              </a:rPr>
              <a:t>国防教育</a:t>
            </a:r>
            <a:r>
              <a:rPr lang="zh-CN" altLang="en-US" sz="3200" b="1" dirty="0" smtClean="0">
                <a:solidFill>
                  <a:schemeClr val="tx2">
                    <a:lumMod val="75000"/>
                  </a:schemeClr>
                </a:solidFill>
                <a:latin typeface="微软雅黑" pitchFamily="34" charset="-122"/>
                <a:ea typeface="微软雅黑" pitchFamily="34" charset="-122"/>
              </a:rPr>
              <a:t>定义：</a:t>
            </a:r>
            <a:endParaRPr lang="en-US" altLang="zh-CN" sz="3200" b="1" dirty="0" smtClean="0">
              <a:solidFill>
                <a:schemeClr val="tx2">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714356"/>
            <a:ext cx="3629025"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高校国防教育工作的作用与意义</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grpSp>
        <p:nvGrpSpPr>
          <p:cNvPr id="2" name="组合 36"/>
          <p:cNvGrpSpPr/>
          <p:nvPr/>
        </p:nvGrpSpPr>
        <p:grpSpPr>
          <a:xfrm>
            <a:off x="275353" y="1142984"/>
            <a:ext cx="8654365" cy="5392300"/>
            <a:chOff x="285720" y="1142984"/>
            <a:chExt cx="10323632" cy="5244585"/>
          </a:xfrm>
        </p:grpSpPr>
        <p:sp>
          <p:nvSpPr>
            <p:cNvPr id="19" name="任意多边形 18"/>
            <p:cNvSpPr/>
            <p:nvPr/>
          </p:nvSpPr>
          <p:spPr>
            <a:xfrm>
              <a:off x="285720" y="1142984"/>
              <a:ext cx="10323629" cy="1396926"/>
            </a:xfrm>
            <a:custGeom>
              <a:avLst/>
              <a:gdLst>
                <a:gd name="connsiteX0" fmla="*/ 0 w 8128000"/>
                <a:gd name="connsiteY0" fmla="*/ 295937 h 1183746"/>
                <a:gd name="connsiteX1" fmla="*/ 7536127 w 8128000"/>
                <a:gd name="connsiteY1" fmla="*/ 295937 h 1183746"/>
                <a:gd name="connsiteX2" fmla="*/ 7536127 w 8128000"/>
                <a:gd name="connsiteY2" fmla="*/ 0 h 1183746"/>
                <a:gd name="connsiteX3" fmla="*/ 8128000 w 8128000"/>
                <a:gd name="connsiteY3" fmla="*/ 591873 h 1183746"/>
                <a:gd name="connsiteX4" fmla="*/ 7536127 w 8128000"/>
                <a:gd name="connsiteY4" fmla="*/ 1183746 h 1183746"/>
                <a:gd name="connsiteX5" fmla="*/ 7536127 w 8128000"/>
                <a:gd name="connsiteY5" fmla="*/ 887810 h 1183746"/>
                <a:gd name="connsiteX6" fmla="*/ 0 w 8128000"/>
                <a:gd name="connsiteY6" fmla="*/ 887810 h 1183746"/>
                <a:gd name="connsiteX7" fmla="*/ 0 w 8128000"/>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0" h="1183746">
                  <a:moveTo>
                    <a:pt x="0" y="295937"/>
                  </a:moveTo>
                  <a:lnTo>
                    <a:pt x="7536127" y="295937"/>
                  </a:lnTo>
                  <a:lnTo>
                    <a:pt x="7536127" y="0"/>
                  </a:lnTo>
                  <a:lnTo>
                    <a:pt x="8128000" y="591873"/>
                  </a:lnTo>
                  <a:lnTo>
                    <a:pt x="7536127" y="1183746"/>
                  </a:lnTo>
                  <a:lnTo>
                    <a:pt x="7536127" y="887810"/>
                  </a:lnTo>
                  <a:lnTo>
                    <a:pt x="0" y="887810"/>
                  </a:lnTo>
                  <a:lnTo>
                    <a:pt x="0" y="295937"/>
                  </a:lnTo>
                  <a:close/>
                </a:path>
              </a:pathLst>
            </a:custGeom>
            <a:solidFill>
              <a:schemeClr val="bg1">
                <a:lumMod val="75000"/>
              </a:schemeClr>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356897" rIns="549936" bIns="483856" numCol="1" spcCol="1270" anchor="ctr" anchorCtr="0">
              <a:noAutofit/>
            </a:bodyPr>
            <a:lstStyle/>
            <a:p>
              <a:pPr lvl="0" algn="l" defTabSz="711200">
                <a:lnSpc>
                  <a:spcPct val="90000"/>
                </a:lnSpc>
                <a:spcBef>
                  <a:spcPct val="0"/>
                </a:spcBef>
                <a:spcAft>
                  <a:spcPct val="35000"/>
                </a:spcAft>
              </a:pPr>
              <a:endParaRPr lang="zh-CN" altLang="en-US" sz="1600" kern="1200" dirty="0">
                <a:solidFill>
                  <a:schemeClr val="tx2">
                    <a:lumMod val="40000"/>
                    <a:lumOff val="60000"/>
                  </a:schemeClr>
                </a:solidFill>
              </a:endParaRPr>
            </a:p>
          </p:txBody>
        </p:sp>
        <p:sp>
          <p:nvSpPr>
            <p:cNvPr id="21" name="任意多边形 20"/>
            <p:cNvSpPr/>
            <p:nvPr/>
          </p:nvSpPr>
          <p:spPr>
            <a:xfrm>
              <a:off x="3465399" y="1608626"/>
              <a:ext cx="7143952" cy="1396926"/>
            </a:xfrm>
            <a:custGeom>
              <a:avLst/>
              <a:gdLst>
                <a:gd name="connsiteX0" fmla="*/ 0 w 5624576"/>
                <a:gd name="connsiteY0" fmla="*/ 295937 h 1183746"/>
                <a:gd name="connsiteX1" fmla="*/ 5032703 w 5624576"/>
                <a:gd name="connsiteY1" fmla="*/ 295937 h 1183746"/>
                <a:gd name="connsiteX2" fmla="*/ 5032703 w 5624576"/>
                <a:gd name="connsiteY2" fmla="*/ 0 h 1183746"/>
                <a:gd name="connsiteX3" fmla="*/ 5624576 w 5624576"/>
                <a:gd name="connsiteY3" fmla="*/ 591873 h 1183746"/>
                <a:gd name="connsiteX4" fmla="*/ 5032703 w 5624576"/>
                <a:gd name="connsiteY4" fmla="*/ 1183746 h 1183746"/>
                <a:gd name="connsiteX5" fmla="*/ 5032703 w 5624576"/>
                <a:gd name="connsiteY5" fmla="*/ 887810 h 1183746"/>
                <a:gd name="connsiteX6" fmla="*/ 0 w 5624576"/>
                <a:gd name="connsiteY6" fmla="*/ 887810 h 1183746"/>
                <a:gd name="connsiteX7" fmla="*/ 0 w 5624576"/>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4576" h="1183746">
                  <a:moveTo>
                    <a:pt x="0" y="295937"/>
                  </a:moveTo>
                  <a:lnTo>
                    <a:pt x="5032703" y="295937"/>
                  </a:lnTo>
                  <a:lnTo>
                    <a:pt x="5032703" y="0"/>
                  </a:lnTo>
                  <a:lnTo>
                    <a:pt x="5624576" y="591873"/>
                  </a:lnTo>
                  <a:lnTo>
                    <a:pt x="5032703" y="1183746"/>
                  </a:lnTo>
                  <a:lnTo>
                    <a:pt x="5032703" y="887810"/>
                  </a:lnTo>
                  <a:lnTo>
                    <a:pt x="0" y="887810"/>
                  </a:lnTo>
                  <a:lnTo>
                    <a:pt x="0" y="295937"/>
                  </a:lnTo>
                  <a:close/>
                </a:path>
              </a:pathLst>
            </a:custGeom>
            <a:solidFill>
              <a:schemeClr val="tx2">
                <a:lumMod val="75000"/>
              </a:schemeClr>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356897" rIns="549936" bIns="483856" numCol="1" spcCol="1270" anchor="ctr" anchorCtr="0">
              <a:noAutofit/>
            </a:bodyPr>
            <a:lstStyle/>
            <a:p>
              <a:pPr lvl="0" algn="l" defTabSz="711200">
                <a:lnSpc>
                  <a:spcPct val="90000"/>
                </a:lnSpc>
                <a:spcBef>
                  <a:spcPct val="0"/>
                </a:spcBef>
                <a:spcAft>
                  <a:spcPct val="35000"/>
                </a:spcAft>
              </a:pPr>
              <a:endParaRPr lang="zh-CN" altLang="en-US" sz="1600" kern="1200"/>
            </a:p>
          </p:txBody>
        </p:sp>
        <p:sp>
          <p:nvSpPr>
            <p:cNvPr id="23" name="任意多边形 22"/>
            <p:cNvSpPr/>
            <p:nvPr/>
          </p:nvSpPr>
          <p:spPr>
            <a:xfrm>
              <a:off x="6645078" y="2074268"/>
              <a:ext cx="3964274" cy="1396926"/>
            </a:xfrm>
            <a:custGeom>
              <a:avLst/>
              <a:gdLst>
                <a:gd name="connsiteX0" fmla="*/ 0 w 3121152"/>
                <a:gd name="connsiteY0" fmla="*/ 295937 h 1183746"/>
                <a:gd name="connsiteX1" fmla="*/ 2529279 w 3121152"/>
                <a:gd name="connsiteY1" fmla="*/ 295937 h 1183746"/>
                <a:gd name="connsiteX2" fmla="*/ 2529279 w 3121152"/>
                <a:gd name="connsiteY2" fmla="*/ 0 h 1183746"/>
                <a:gd name="connsiteX3" fmla="*/ 3121152 w 3121152"/>
                <a:gd name="connsiteY3" fmla="*/ 591873 h 1183746"/>
                <a:gd name="connsiteX4" fmla="*/ 2529279 w 3121152"/>
                <a:gd name="connsiteY4" fmla="*/ 1183746 h 1183746"/>
                <a:gd name="connsiteX5" fmla="*/ 2529279 w 3121152"/>
                <a:gd name="connsiteY5" fmla="*/ 887810 h 1183746"/>
                <a:gd name="connsiteX6" fmla="*/ 0 w 3121152"/>
                <a:gd name="connsiteY6" fmla="*/ 887810 h 1183746"/>
                <a:gd name="connsiteX7" fmla="*/ 0 w 3121152"/>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1152" h="1183746">
                  <a:moveTo>
                    <a:pt x="0" y="295937"/>
                  </a:moveTo>
                  <a:lnTo>
                    <a:pt x="2529279" y="295937"/>
                  </a:lnTo>
                  <a:lnTo>
                    <a:pt x="2529279" y="0"/>
                  </a:lnTo>
                  <a:lnTo>
                    <a:pt x="3121152" y="591873"/>
                  </a:lnTo>
                  <a:lnTo>
                    <a:pt x="2529279" y="1183746"/>
                  </a:lnTo>
                  <a:lnTo>
                    <a:pt x="2529279" y="887810"/>
                  </a:lnTo>
                  <a:lnTo>
                    <a:pt x="0" y="887810"/>
                  </a:lnTo>
                  <a:lnTo>
                    <a:pt x="0" y="295937"/>
                  </a:lnTo>
                  <a:close/>
                </a:path>
              </a:pathLst>
            </a:custGeom>
            <a:solidFill>
              <a:schemeClr val="bg1">
                <a:lumMod val="65000"/>
              </a:schemeClr>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356897" rIns="549936" bIns="483856" numCol="1" spcCol="1270" anchor="ctr" anchorCtr="0">
              <a:noAutofit/>
            </a:bodyPr>
            <a:lstStyle/>
            <a:p>
              <a:pPr lvl="0" algn="l" defTabSz="711200">
                <a:lnSpc>
                  <a:spcPct val="90000"/>
                </a:lnSpc>
                <a:spcBef>
                  <a:spcPct val="0"/>
                </a:spcBef>
                <a:spcAft>
                  <a:spcPct val="35000"/>
                </a:spcAft>
              </a:pPr>
              <a:endParaRPr lang="zh-CN" altLang="en-US" sz="1600" kern="1200"/>
            </a:p>
          </p:txBody>
        </p:sp>
        <p:sp>
          <p:nvSpPr>
            <p:cNvPr id="25" name="矩形 24"/>
            <p:cNvSpPr/>
            <p:nvPr/>
          </p:nvSpPr>
          <p:spPr>
            <a:xfrm>
              <a:off x="298087" y="2741048"/>
              <a:ext cx="220362" cy="359215"/>
            </a:xfrm>
            <a:prstGeom prst="rect">
              <a:avLst/>
            </a:prstGeom>
          </p:spPr>
          <p:txBody>
            <a:bodyPr wrap="none">
              <a:spAutoFit/>
            </a:bodyPr>
            <a:lstStyle/>
            <a:p>
              <a:endParaRPr lang="zh-CN" altLang="en-US" b="1" dirty="0">
                <a:cs typeface="+mn-ea"/>
                <a:sym typeface="+mn-lt"/>
              </a:endParaRPr>
            </a:p>
          </p:txBody>
        </p:sp>
        <p:sp>
          <p:nvSpPr>
            <p:cNvPr id="29" name="矩形 28"/>
            <p:cNvSpPr/>
            <p:nvPr/>
          </p:nvSpPr>
          <p:spPr>
            <a:xfrm>
              <a:off x="298087" y="3783264"/>
              <a:ext cx="10055614" cy="2604305"/>
            </a:xfrm>
            <a:prstGeom prst="rect">
              <a:avLst/>
            </a:prstGeom>
          </p:spPr>
          <p:txBody>
            <a:bodyPr wrap="square">
              <a:spAutoFit/>
            </a:bodyPr>
            <a:lstStyle/>
            <a:p>
              <a:r>
                <a:rPr lang="zh-CN" altLang="en-US" sz="2400" b="1" dirty="0" smtClean="0">
                  <a:latin typeface="微软雅黑" pitchFamily="34" charset="-122"/>
                  <a:ea typeface="微软雅黑" pitchFamily="34" charset="-122"/>
                </a:rPr>
                <a:t>在高校开展国防教育：</a:t>
              </a:r>
              <a:endParaRPr lang="en-US" altLang="zh-CN" sz="2400" b="1" dirty="0" smtClean="0">
                <a:latin typeface="微软雅黑" pitchFamily="34" charset="-122"/>
                <a:ea typeface="微软雅黑" pitchFamily="34" charset="-122"/>
              </a:endParaRPr>
            </a:p>
            <a:p>
              <a:pPr indent="457200">
                <a:buClr>
                  <a:srgbClr val="FF0000"/>
                </a:buClr>
                <a:buFont typeface="Wingdings" pitchFamily="2" charset="2"/>
                <a:buChar char="Ø"/>
              </a:pPr>
              <a:r>
                <a:rPr lang="zh-CN" altLang="en-US" sz="2400" b="1" dirty="0" smtClean="0">
                  <a:latin typeface="楷体" pitchFamily="49" charset="-122"/>
                  <a:ea typeface="楷体" pitchFamily="49" charset="-122"/>
                </a:rPr>
                <a:t>有利于增强大学生的国防观念</a:t>
              </a:r>
              <a:endParaRPr lang="en-US" altLang="zh-CN" sz="2400" b="1" dirty="0" smtClean="0">
                <a:latin typeface="楷体" pitchFamily="49" charset="-122"/>
                <a:ea typeface="楷体" pitchFamily="49" charset="-122"/>
              </a:endParaRPr>
            </a:p>
            <a:p>
              <a:pPr indent="457200">
                <a:buClr>
                  <a:srgbClr val="FF0000"/>
                </a:buClr>
                <a:buFont typeface="Wingdings" pitchFamily="2" charset="2"/>
                <a:buChar char="Ø"/>
              </a:pPr>
              <a:r>
                <a:rPr lang="zh-CN" altLang="en-US" sz="2400" b="1" dirty="0" smtClean="0">
                  <a:latin typeface="楷体" pitchFamily="49" charset="-122"/>
                  <a:ea typeface="楷体" pitchFamily="49" charset="-122"/>
                </a:rPr>
                <a:t>有利于提高大学生的身心素质和科学文化素质</a:t>
              </a:r>
              <a:endParaRPr lang="en-US" altLang="zh-CN" sz="2400" b="1" dirty="0" smtClean="0">
                <a:latin typeface="楷体" pitchFamily="49" charset="-122"/>
                <a:ea typeface="楷体" pitchFamily="49" charset="-122"/>
              </a:endParaRPr>
            </a:p>
            <a:p>
              <a:pPr indent="457200">
                <a:buClr>
                  <a:srgbClr val="FF0000"/>
                </a:buClr>
                <a:buFont typeface="Wingdings" pitchFamily="2" charset="2"/>
                <a:buChar char="Ø"/>
              </a:pPr>
              <a:r>
                <a:rPr lang="zh-CN" altLang="en-US" sz="2400" b="1" dirty="0" smtClean="0">
                  <a:latin typeface="楷体" pitchFamily="49" charset="-122"/>
                  <a:ea typeface="楷体" pitchFamily="49" charset="-122"/>
                </a:rPr>
                <a:t>有利于培养国防后备人才，促进国防现代化</a:t>
              </a:r>
              <a:endParaRPr lang="en-US" altLang="zh-CN" sz="2400" b="1" dirty="0" smtClean="0">
                <a:latin typeface="楷体" pitchFamily="49" charset="-122"/>
                <a:ea typeface="楷体" pitchFamily="49" charset="-122"/>
              </a:endParaRPr>
            </a:p>
            <a:p>
              <a:pPr>
                <a:buClr>
                  <a:srgbClr val="FF0000"/>
                </a:buClr>
                <a:buFont typeface="Wingdings" pitchFamily="2" charset="2"/>
                <a:buChar char="Ø"/>
              </a:pPr>
              <a:endParaRPr lang="en-US" altLang="zh-CN" sz="2400" b="1" dirty="0" smtClean="0">
                <a:latin typeface="楷体" pitchFamily="49" charset="-122"/>
                <a:ea typeface="楷体" pitchFamily="49" charset="-122"/>
              </a:endParaRPr>
            </a:p>
            <a:p>
              <a:r>
                <a:rPr lang="zh-CN" altLang="en-US" sz="2400" b="1" dirty="0" smtClean="0">
                  <a:latin typeface="微软雅黑" pitchFamily="34" charset="-122"/>
                  <a:ea typeface="微软雅黑" pitchFamily="34" charset="-122"/>
                </a:rPr>
                <a:t>通过宣传教育活动，增强大学生的国防意识，积极开展军事训练，并在实践中不断完善国防教育内容体系</a:t>
              </a:r>
            </a:p>
          </p:txBody>
        </p:sp>
        <p:sp>
          <p:nvSpPr>
            <p:cNvPr id="34" name="文本框 22"/>
            <p:cNvSpPr txBox="1"/>
            <p:nvPr/>
          </p:nvSpPr>
          <p:spPr>
            <a:xfrm>
              <a:off x="445075" y="1487504"/>
              <a:ext cx="596987" cy="688494"/>
            </a:xfrm>
            <a:prstGeom prst="rect">
              <a:avLst/>
            </a:prstGeom>
            <a:noFill/>
          </p:spPr>
          <p:txBody>
            <a:bodyPr wrap="none" rtlCol="0">
              <a:spAutoFit/>
            </a:bodyPr>
            <a:lstStyle/>
            <a:p>
              <a:r>
                <a:rPr lang="en-US" altLang="zh-CN" sz="4000" b="1" dirty="0">
                  <a:solidFill>
                    <a:schemeClr val="bg1"/>
                  </a:solidFill>
                  <a:latin typeface="Arial "/>
                </a:rPr>
                <a:t>1</a:t>
              </a:r>
              <a:endParaRPr lang="zh-CN" altLang="en-US" sz="4000" b="1" dirty="0">
                <a:solidFill>
                  <a:schemeClr val="bg1"/>
                </a:solidFill>
                <a:latin typeface="Arial "/>
              </a:endParaRPr>
            </a:p>
          </p:txBody>
        </p:sp>
        <p:sp>
          <p:nvSpPr>
            <p:cNvPr id="35" name="文本框 23"/>
            <p:cNvSpPr txBox="1"/>
            <p:nvPr/>
          </p:nvSpPr>
          <p:spPr>
            <a:xfrm>
              <a:off x="3633042" y="1931510"/>
              <a:ext cx="596987" cy="688494"/>
            </a:xfrm>
            <a:prstGeom prst="rect">
              <a:avLst/>
            </a:prstGeom>
            <a:noFill/>
          </p:spPr>
          <p:txBody>
            <a:bodyPr wrap="none" rtlCol="0">
              <a:spAutoFit/>
            </a:bodyPr>
            <a:lstStyle/>
            <a:p>
              <a:r>
                <a:rPr lang="en-US" altLang="zh-CN" sz="4000" b="1" dirty="0">
                  <a:solidFill>
                    <a:schemeClr val="bg1"/>
                  </a:solidFill>
                  <a:latin typeface="Arial "/>
                </a:rPr>
                <a:t>2</a:t>
              </a:r>
              <a:endParaRPr lang="zh-CN" altLang="en-US" sz="4000" b="1" dirty="0">
                <a:solidFill>
                  <a:schemeClr val="bg1"/>
                </a:solidFill>
                <a:latin typeface="Arial "/>
              </a:endParaRPr>
            </a:p>
          </p:txBody>
        </p:sp>
        <p:sp>
          <p:nvSpPr>
            <p:cNvPr id="36" name="文本框 24"/>
            <p:cNvSpPr txBox="1"/>
            <p:nvPr/>
          </p:nvSpPr>
          <p:spPr>
            <a:xfrm>
              <a:off x="6801861" y="2413957"/>
              <a:ext cx="596987" cy="688494"/>
            </a:xfrm>
            <a:prstGeom prst="rect">
              <a:avLst/>
            </a:prstGeom>
            <a:noFill/>
          </p:spPr>
          <p:txBody>
            <a:bodyPr wrap="none" rtlCol="0">
              <a:spAutoFit/>
            </a:bodyPr>
            <a:lstStyle/>
            <a:p>
              <a:r>
                <a:rPr lang="en-US" altLang="zh-CN" sz="4000" b="1" dirty="0">
                  <a:solidFill>
                    <a:schemeClr val="bg1"/>
                  </a:solidFill>
                  <a:latin typeface="Arial "/>
                </a:rPr>
                <a:t>3</a:t>
              </a:r>
              <a:endParaRPr lang="zh-CN" altLang="en-US" sz="4000" b="1" dirty="0">
                <a:solidFill>
                  <a:schemeClr val="bg1"/>
                </a:solidFill>
                <a:latin typeface="Arial "/>
              </a:endParaRPr>
            </a:p>
          </p:txBody>
        </p:sp>
      </p:grpSp>
      <p:sp>
        <p:nvSpPr>
          <p:cNvPr id="38" name="矩形 37"/>
          <p:cNvSpPr/>
          <p:nvPr/>
        </p:nvSpPr>
        <p:spPr>
          <a:xfrm>
            <a:off x="214282" y="3214686"/>
            <a:ext cx="7571303" cy="584775"/>
          </a:xfrm>
          <a:prstGeom prst="rect">
            <a:avLst/>
          </a:prstGeom>
        </p:spPr>
        <p:txBody>
          <a:bodyPr wrap="none">
            <a:spAutoFit/>
          </a:bodyPr>
          <a:lstStyle/>
          <a:p>
            <a:r>
              <a:rPr lang="zh-CN" altLang="en-US" sz="3200" b="1" dirty="0" smtClean="0">
                <a:solidFill>
                  <a:schemeClr val="tx2">
                    <a:lumMod val="75000"/>
                  </a:schemeClr>
                </a:solidFill>
                <a:latin typeface="微软雅黑" pitchFamily="34" charset="-122"/>
                <a:ea typeface="微软雅黑" pitchFamily="34" charset="-122"/>
              </a:rPr>
              <a:t>国防教育是高校素质教育的重要组成部分</a:t>
            </a:r>
            <a:endParaRPr lang="en-US" altLang="zh-CN" sz="3200" b="1" dirty="0" smtClean="0">
              <a:solidFill>
                <a:schemeClr val="tx2">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714356"/>
            <a:ext cx="3629025"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0" y="142852"/>
            <a:ext cx="6715140" cy="584775"/>
          </a:xfrm>
          <a:prstGeom prst="rect">
            <a:avLst/>
          </a:prstGeom>
          <a:noFill/>
        </p:spPr>
        <p:txBody>
          <a:bodyPr wrap="squar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高校国防教育工作的作用与意义</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grpSp>
        <p:nvGrpSpPr>
          <p:cNvPr id="2" name="组合 36"/>
          <p:cNvGrpSpPr/>
          <p:nvPr/>
        </p:nvGrpSpPr>
        <p:grpSpPr>
          <a:xfrm>
            <a:off x="275353" y="1142984"/>
            <a:ext cx="8654365" cy="4572032"/>
            <a:chOff x="285720" y="1142984"/>
            <a:chExt cx="10323632" cy="4446787"/>
          </a:xfrm>
        </p:grpSpPr>
        <p:sp>
          <p:nvSpPr>
            <p:cNvPr id="19" name="任意多边形 18"/>
            <p:cNvSpPr/>
            <p:nvPr/>
          </p:nvSpPr>
          <p:spPr>
            <a:xfrm>
              <a:off x="285720" y="1142984"/>
              <a:ext cx="10323629" cy="1396926"/>
            </a:xfrm>
            <a:custGeom>
              <a:avLst/>
              <a:gdLst>
                <a:gd name="connsiteX0" fmla="*/ 0 w 8128000"/>
                <a:gd name="connsiteY0" fmla="*/ 295937 h 1183746"/>
                <a:gd name="connsiteX1" fmla="*/ 7536127 w 8128000"/>
                <a:gd name="connsiteY1" fmla="*/ 295937 h 1183746"/>
                <a:gd name="connsiteX2" fmla="*/ 7536127 w 8128000"/>
                <a:gd name="connsiteY2" fmla="*/ 0 h 1183746"/>
                <a:gd name="connsiteX3" fmla="*/ 8128000 w 8128000"/>
                <a:gd name="connsiteY3" fmla="*/ 591873 h 1183746"/>
                <a:gd name="connsiteX4" fmla="*/ 7536127 w 8128000"/>
                <a:gd name="connsiteY4" fmla="*/ 1183746 h 1183746"/>
                <a:gd name="connsiteX5" fmla="*/ 7536127 w 8128000"/>
                <a:gd name="connsiteY5" fmla="*/ 887810 h 1183746"/>
                <a:gd name="connsiteX6" fmla="*/ 0 w 8128000"/>
                <a:gd name="connsiteY6" fmla="*/ 887810 h 1183746"/>
                <a:gd name="connsiteX7" fmla="*/ 0 w 8128000"/>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0" h="1183746">
                  <a:moveTo>
                    <a:pt x="0" y="295937"/>
                  </a:moveTo>
                  <a:lnTo>
                    <a:pt x="7536127" y="295937"/>
                  </a:lnTo>
                  <a:lnTo>
                    <a:pt x="7536127" y="0"/>
                  </a:lnTo>
                  <a:lnTo>
                    <a:pt x="8128000" y="591873"/>
                  </a:lnTo>
                  <a:lnTo>
                    <a:pt x="7536127" y="1183746"/>
                  </a:lnTo>
                  <a:lnTo>
                    <a:pt x="7536127" y="887810"/>
                  </a:lnTo>
                  <a:lnTo>
                    <a:pt x="0" y="887810"/>
                  </a:lnTo>
                  <a:lnTo>
                    <a:pt x="0" y="295937"/>
                  </a:lnTo>
                  <a:close/>
                </a:path>
              </a:pathLst>
            </a:custGeom>
            <a:solidFill>
              <a:schemeClr val="bg1">
                <a:lumMod val="75000"/>
              </a:schemeClr>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356897" rIns="549936" bIns="483856" numCol="1" spcCol="1270" anchor="ctr" anchorCtr="0">
              <a:noAutofit/>
            </a:bodyPr>
            <a:lstStyle/>
            <a:p>
              <a:pPr lvl="0" algn="l" defTabSz="711200">
                <a:lnSpc>
                  <a:spcPct val="90000"/>
                </a:lnSpc>
                <a:spcBef>
                  <a:spcPct val="0"/>
                </a:spcBef>
                <a:spcAft>
                  <a:spcPct val="35000"/>
                </a:spcAft>
              </a:pPr>
              <a:endParaRPr lang="zh-CN" altLang="en-US" sz="1600" kern="1200" dirty="0">
                <a:solidFill>
                  <a:schemeClr val="tx2">
                    <a:lumMod val="40000"/>
                    <a:lumOff val="60000"/>
                  </a:schemeClr>
                </a:solidFill>
              </a:endParaRPr>
            </a:p>
          </p:txBody>
        </p:sp>
        <p:sp>
          <p:nvSpPr>
            <p:cNvPr id="21" name="任意多边形 20"/>
            <p:cNvSpPr/>
            <p:nvPr/>
          </p:nvSpPr>
          <p:spPr>
            <a:xfrm>
              <a:off x="3465399" y="1608626"/>
              <a:ext cx="7143952" cy="1396926"/>
            </a:xfrm>
            <a:custGeom>
              <a:avLst/>
              <a:gdLst>
                <a:gd name="connsiteX0" fmla="*/ 0 w 5624576"/>
                <a:gd name="connsiteY0" fmla="*/ 295937 h 1183746"/>
                <a:gd name="connsiteX1" fmla="*/ 5032703 w 5624576"/>
                <a:gd name="connsiteY1" fmla="*/ 295937 h 1183746"/>
                <a:gd name="connsiteX2" fmla="*/ 5032703 w 5624576"/>
                <a:gd name="connsiteY2" fmla="*/ 0 h 1183746"/>
                <a:gd name="connsiteX3" fmla="*/ 5624576 w 5624576"/>
                <a:gd name="connsiteY3" fmla="*/ 591873 h 1183746"/>
                <a:gd name="connsiteX4" fmla="*/ 5032703 w 5624576"/>
                <a:gd name="connsiteY4" fmla="*/ 1183746 h 1183746"/>
                <a:gd name="connsiteX5" fmla="*/ 5032703 w 5624576"/>
                <a:gd name="connsiteY5" fmla="*/ 887810 h 1183746"/>
                <a:gd name="connsiteX6" fmla="*/ 0 w 5624576"/>
                <a:gd name="connsiteY6" fmla="*/ 887810 h 1183746"/>
                <a:gd name="connsiteX7" fmla="*/ 0 w 5624576"/>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4576" h="1183746">
                  <a:moveTo>
                    <a:pt x="0" y="295937"/>
                  </a:moveTo>
                  <a:lnTo>
                    <a:pt x="5032703" y="295937"/>
                  </a:lnTo>
                  <a:lnTo>
                    <a:pt x="5032703" y="0"/>
                  </a:lnTo>
                  <a:lnTo>
                    <a:pt x="5624576" y="591873"/>
                  </a:lnTo>
                  <a:lnTo>
                    <a:pt x="5032703" y="1183746"/>
                  </a:lnTo>
                  <a:lnTo>
                    <a:pt x="5032703" y="887810"/>
                  </a:lnTo>
                  <a:lnTo>
                    <a:pt x="0" y="887810"/>
                  </a:lnTo>
                  <a:lnTo>
                    <a:pt x="0" y="295937"/>
                  </a:lnTo>
                  <a:close/>
                </a:path>
              </a:pathLst>
            </a:custGeom>
            <a:solidFill>
              <a:schemeClr val="bg1">
                <a:lumMod val="65000"/>
              </a:schemeClr>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356897" rIns="549936" bIns="483856" numCol="1" spcCol="1270" anchor="ctr" anchorCtr="0">
              <a:noAutofit/>
            </a:bodyPr>
            <a:lstStyle/>
            <a:p>
              <a:pPr lvl="0" algn="l" defTabSz="711200">
                <a:lnSpc>
                  <a:spcPct val="90000"/>
                </a:lnSpc>
                <a:spcBef>
                  <a:spcPct val="0"/>
                </a:spcBef>
                <a:spcAft>
                  <a:spcPct val="35000"/>
                </a:spcAft>
              </a:pPr>
              <a:endParaRPr lang="zh-CN" altLang="en-US" sz="1600" kern="1200"/>
            </a:p>
          </p:txBody>
        </p:sp>
        <p:sp>
          <p:nvSpPr>
            <p:cNvPr id="23" name="任意多边形 22"/>
            <p:cNvSpPr/>
            <p:nvPr/>
          </p:nvSpPr>
          <p:spPr>
            <a:xfrm>
              <a:off x="6645078" y="2074268"/>
              <a:ext cx="3964274" cy="1396926"/>
            </a:xfrm>
            <a:custGeom>
              <a:avLst/>
              <a:gdLst>
                <a:gd name="connsiteX0" fmla="*/ 0 w 3121152"/>
                <a:gd name="connsiteY0" fmla="*/ 295937 h 1183746"/>
                <a:gd name="connsiteX1" fmla="*/ 2529279 w 3121152"/>
                <a:gd name="connsiteY1" fmla="*/ 295937 h 1183746"/>
                <a:gd name="connsiteX2" fmla="*/ 2529279 w 3121152"/>
                <a:gd name="connsiteY2" fmla="*/ 0 h 1183746"/>
                <a:gd name="connsiteX3" fmla="*/ 3121152 w 3121152"/>
                <a:gd name="connsiteY3" fmla="*/ 591873 h 1183746"/>
                <a:gd name="connsiteX4" fmla="*/ 2529279 w 3121152"/>
                <a:gd name="connsiteY4" fmla="*/ 1183746 h 1183746"/>
                <a:gd name="connsiteX5" fmla="*/ 2529279 w 3121152"/>
                <a:gd name="connsiteY5" fmla="*/ 887810 h 1183746"/>
                <a:gd name="connsiteX6" fmla="*/ 0 w 3121152"/>
                <a:gd name="connsiteY6" fmla="*/ 887810 h 1183746"/>
                <a:gd name="connsiteX7" fmla="*/ 0 w 3121152"/>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1152" h="1183746">
                  <a:moveTo>
                    <a:pt x="0" y="295937"/>
                  </a:moveTo>
                  <a:lnTo>
                    <a:pt x="2529279" y="295937"/>
                  </a:lnTo>
                  <a:lnTo>
                    <a:pt x="2529279" y="0"/>
                  </a:lnTo>
                  <a:lnTo>
                    <a:pt x="3121152" y="591873"/>
                  </a:lnTo>
                  <a:lnTo>
                    <a:pt x="2529279" y="1183746"/>
                  </a:lnTo>
                  <a:lnTo>
                    <a:pt x="2529279" y="887810"/>
                  </a:lnTo>
                  <a:lnTo>
                    <a:pt x="0" y="887810"/>
                  </a:lnTo>
                  <a:lnTo>
                    <a:pt x="0" y="295937"/>
                  </a:lnTo>
                  <a:close/>
                </a:path>
              </a:pathLst>
            </a:custGeom>
            <a:solidFill>
              <a:schemeClr val="tx2">
                <a:lumMod val="75000"/>
              </a:schemeClr>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356897" rIns="549936" bIns="483856" numCol="1" spcCol="1270" anchor="ctr" anchorCtr="0">
              <a:noAutofit/>
            </a:bodyPr>
            <a:lstStyle/>
            <a:p>
              <a:pPr lvl="0" algn="l" defTabSz="711200">
                <a:lnSpc>
                  <a:spcPct val="90000"/>
                </a:lnSpc>
                <a:spcBef>
                  <a:spcPct val="0"/>
                </a:spcBef>
                <a:spcAft>
                  <a:spcPct val="35000"/>
                </a:spcAft>
              </a:pPr>
              <a:endParaRPr lang="zh-CN" altLang="en-US" sz="1600" kern="1200"/>
            </a:p>
          </p:txBody>
        </p:sp>
        <p:sp>
          <p:nvSpPr>
            <p:cNvPr id="25" name="矩形 24"/>
            <p:cNvSpPr/>
            <p:nvPr/>
          </p:nvSpPr>
          <p:spPr>
            <a:xfrm>
              <a:off x="298087" y="2741048"/>
              <a:ext cx="220362" cy="359215"/>
            </a:xfrm>
            <a:prstGeom prst="rect">
              <a:avLst/>
            </a:prstGeom>
          </p:spPr>
          <p:txBody>
            <a:bodyPr wrap="none">
              <a:spAutoFit/>
            </a:bodyPr>
            <a:lstStyle/>
            <a:p>
              <a:endParaRPr lang="zh-CN" altLang="en-US" b="1" dirty="0">
                <a:cs typeface="+mn-ea"/>
                <a:sym typeface="+mn-lt"/>
              </a:endParaRPr>
            </a:p>
          </p:txBody>
        </p:sp>
        <p:sp>
          <p:nvSpPr>
            <p:cNvPr id="29" name="矩形 28"/>
            <p:cNvSpPr/>
            <p:nvPr/>
          </p:nvSpPr>
          <p:spPr>
            <a:xfrm>
              <a:off x="298087" y="4063110"/>
              <a:ext cx="10055614" cy="1526661"/>
            </a:xfrm>
            <a:prstGeom prst="rect">
              <a:avLst/>
            </a:prstGeom>
          </p:spPr>
          <p:txBody>
            <a:bodyPr wrap="square">
              <a:spAutoFit/>
            </a:bodyPr>
            <a:lstStyle/>
            <a:p>
              <a:r>
                <a:rPr lang="zh-CN" altLang="en-US" sz="2400" b="1" dirty="0" smtClean="0">
                  <a:latin typeface="微软雅黑" pitchFamily="34" charset="-122"/>
                  <a:ea typeface="微软雅黑" pitchFamily="34" charset="-122"/>
                </a:rPr>
                <a:t>大学生作为我国人口结构中具有较高科学文化知识的群体，是祖国的未来，民族的希望，他们既是祖国的建设者，同时也是祖国的保卫者。因此，在高校开展国防教育对于全面实施素质教育，培养社会需要的高素质人才具有十分重要的意义</a:t>
              </a:r>
            </a:p>
          </p:txBody>
        </p:sp>
        <p:sp>
          <p:nvSpPr>
            <p:cNvPr id="34" name="文本框 22"/>
            <p:cNvSpPr txBox="1"/>
            <p:nvPr/>
          </p:nvSpPr>
          <p:spPr>
            <a:xfrm>
              <a:off x="445075" y="1487504"/>
              <a:ext cx="596987" cy="688494"/>
            </a:xfrm>
            <a:prstGeom prst="rect">
              <a:avLst/>
            </a:prstGeom>
            <a:noFill/>
          </p:spPr>
          <p:txBody>
            <a:bodyPr wrap="none" rtlCol="0">
              <a:spAutoFit/>
            </a:bodyPr>
            <a:lstStyle/>
            <a:p>
              <a:r>
                <a:rPr lang="en-US" altLang="zh-CN" sz="4000" b="1" dirty="0">
                  <a:solidFill>
                    <a:schemeClr val="bg1"/>
                  </a:solidFill>
                  <a:latin typeface="Arial "/>
                </a:rPr>
                <a:t>1</a:t>
              </a:r>
              <a:endParaRPr lang="zh-CN" altLang="en-US" sz="4000" b="1" dirty="0">
                <a:solidFill>
                  <a:schemeClr val="bg1"/>
                </a:solidFill>
                <a:latin typeface="Arial "/>
              </a:endParaRPr>
            </a:p>
          </p:txBody>
        </p:sp>
        <p:sp>
          <p:nvSpPr>
            <p:cNvPr id="35" name="文本框 23"/>
            <p:cNvSpPr txBox="1"/>
            <p:nvPr/>
          </p:nvSpPr>
          <p:spPr>
            <a:xfrm>
              <a:off x="3633042" y="1931510"/>
              <a:ext cx="596987" cy="688494"/>
            </a:xfrm>
            <a:prstGeom prst="rect">
              <a:avLst/>
            </a:prstGeom>
            <a:noFill/>
          </p:spPr>
          <p:txBody>
            <a:bodyPr wrap="none" rtlCol="0">
              <a:spAutoFit/>
            </a:bodyPr>
            <a:lstStyle/>
            <a:p>
              <a:r>
                <a:rPr lang="en-US" altLang="zh-CN" sz="4000" b="1" dirty="0">
                  <a:solidFill>
                    <a:schemeClr val="bg1"/>
                  </a:solidFill>
                  <a:latin typeface="Arial "/>
                </a:rPr>
                <a:t>2</a:t>
              </a:r>
              <a:endParaRPr lang="zh-CN" altLang="en-US" sz="4000" b="1" dirty="0">
                <a:solidFill>
                  <a:schemeClr val="bg1"/>
                </a:solidFill>
                <a:latin typeface="Arial "/>
              </a:endParaRPr>
            </a:p>
          </p:txBody>
        </p:sp>
        <p:sp>
          <p:nvSpPr>
            <p:cNvPr id="36" name="文本框 24"/>
            <p:cNvSpPr txBox="1"/>
            <p:nvPr/>
          </p:nvSpPr>
          <p:spPr>
            <a:xfrm>
              <a:off x="6801861" y="2413957"/>
              <a:ext cx="596987" cy="688494"/>
            </a:xfrm>
            <a:prstGeom prst="rect">
              <a:avLst/>
            </a:prstGeom>
            <a:noFill/>
          </p:spPr>
          <p:txBody>
            <a:bodyPr wrap="none" rtlCol="0">
              <a:spAutoFit/>
            </a:bodyPr>
            <a:lstStyle/>
            <a:p>
              <a:r>
                <a:rPr lang="en-US" altLang="zh-CN" sz="4000" b="1" dirty="0">
                  <a:solidFill>
                    <a:schemeClr val="bg1"/>
                  </a:solidFill>
                  <a:latin typeface="Arial "/>
                </a:rPr>
                <a:t>3</a:t>
              </a:r>
              <a:endParaRPr lang="zh-CN" altLang="en-US" sz="4000" b="1" dirty="0">
                <a:solidFill>
                  <a:schemeClr val="bg1"/>
                </a:solidFill>
                <a:latin typeface="Arial "/>
              </a:endParaRPr>
            </a:p>
          </p:txBody>
        </p:sp>
      </p:grpSp>
      <p:sp>
        <p:nvSpPr>
          <p:cNvPr id="38" name="矩形 37"/>
          <p:cNvSpPr/>
          <p:nvPr/>
        </p:nvSpPr>
        <p:spPr>
          <a:xfrm>
            <a:off x="214282" y="3429000"/>
            <a:ext cx="8802410" cy="584775"/>
          </a:xfrm>
          <a:prstGeom prst="rect">
            <a:avLst/>
          </a:prstGeom>
        </p:spPr>
        <p:txBody>
          <a:bodyPr wrap="none">
            <a:spAutoFit/>
          </a:bodyPr>
          <a:lstStyle/>
          <a:p>
            <a:r>
              <a:rPr lang="zh-CN" altLang="en-US" sz="3200" b="1" dirty="0" smtClean="0">
                <a:solidFill>
                  <a:schemeClr val="tx2">
                    <a:lumMod val="75000"/>
                  </a:schemeClr>
                </a:solidFill>
                <a:latin typeface="微软雅黑" pitchFamily="34" charset="-122"/>
                <a:ea typeface="微软雅黑" pitchFamily="34" charset="-122"/>
              </a:rPr>
              <a:t>高等院校担负着为国家培养高级专门人才的重任</a:t>
            </a:r>
            <a:endParaRPr lang="en-US" altLang="zh-CN" sz="3200" b="1" dirty="0" smtClean="0">
              <a:solidFill>
                <a:schemeClr val="tx2">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71385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Rot="1" noChangeArrowheads="1"/>
          </p:cNvSpPr>
          <p:nvPr>
            <p:ph type="body" idx="1"/>
          </p:nvPr>
        </p:nvSpPr>
        <p:spPr>
          <a:xfrm>
            <a:off x="500034" y="1600200"/>
            <a:ext cx="8186766" cy="4525963"/>
          </a:xfrm>
        </p:spPr>
        <p:txBody>
          <a:bodyPr/>
          <a:lstStyle/>
          <a:p>
            <a:pPr indent="0">
              <a:buNone/>
            </a:pPr>
            <a:r>
              <a:rPr lang="zh-CN" altLang="zh-CN" b="1" dirty="0" smtClean="0">
                <a:solidFill>
                  <a:schemeClr val="tx2">
                    <a:lumMod val="75000"/>
                  </a:schemeClr>
                </a:solidFill>
                <a:latin typeface="微软雅黑" pitchFamily="34" charset="-122"/>
                <a:ea typeface="微软雅黑" pitchFamily="34" charset="-122"/>
              </a:rPr>
              <a:t>长期以来，学校的武装工作得到了各级领导和班主任</a:t>
            </a:r>
            <a:r>
              <a:rPr lang="zh-CN" altLang="en-US" b="1" dirty="0" smtClean="0">
                <a:solidFill>
                  <a:schemeClr val="tx2">
                    <a:lumMod val="75000"/>
                  </a:schemeClr>
                </a:solidFill>
                <a:latin typeface="微软雅黑" pitchFamily="34" charset="-122"/>
                <a:ea typeface="微软雅黑" pitchFamily="34" charset="-122"/>
              </a:rPr>
              <a:t>、</a:t>
            </a:r>
            <a:r>
              <a:rPr lang="zh-CN" altLang="zh-CN" b="1" dirty="0" smtClean="0">
                <a:solidFill>
                  <a:schemeClr val="tx2">
                    <a:lumMod val="75000"/>
                  </a:schemeClr>
                </a:solidFill>
                <a:latin typeface="微软雅黑" pitchFamily="34" charset="-122"/>
                <a:ea typeface="微软雅黑" pitchFamily="34" charset="-122"/>
              </a:rPr>
              <a:t>辅导员的大力支持，圆满完成了各项工作任务，在此，特向大家表示衷心的感谢</a:t>
            </a:r>
          </a:p>
        </p:txBody>
      </p:sp>
      <p:sp>
        <p:nvSpPr>
          <p:cNvPr id="5" name="矩形 4"/>
          <p:cNvSpPr/>
          <p:nvPr/>
        </p:nvSpPr>
        <p:spPr>
          <a:xfrm>
            <a:off x="5643570" y="4000504"/>
            <a:ext cx="2257028" cy="1354217"/>
          </a:xfrm>
          <a:prstGeom prst="rect">
            <a:avLst/>
          </a:prstGeom>
        </p:spPr>
        <p:txBody>
          <a:bodyPr wrap="none" lIns="0" tIns="0" rIns="0" bIns="0">
            <a:spAutoFit/>
          </a:bodyPr>
          <a:lstStyle/>
          <a:p>
            <a:r>
              <a:rPr lang="zh-CN" altLang="en-US" sz="8800" b="1" dirty="0" smtClean="0">
                <a:solidFill>
                  <a:schemeClr val="tx1">
                    <a:lumMod val="75000"/>
                    <a:lumOff val="25000"/>
                  </a:schemeClr>
                </a:solidFill>
                <a:latin typeface="微软雅黑" panose="020B0503020204020204" pitchFamily="34" charset="-122"/>
                <a:ea typeface="微软雅黑" panose="020B0503020204020204" pitchFamily="34" charset="-122"/>
              </a:rPr>
              <a:t>谢谢</a:t>
            </a:r>
            <a:endParaRPr lang="zh-CN" altLang="en-US" sz="8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latin typeface="Arial "/>
                <a:ea typeface="Arial Unicode MS" pitchFamily="34" charset="-122"/>
                <a:cs typeface="Arial Unicode MS" pitchFamily="34" charset="-122"/>
              </a:rPr>
              <a:t>03</a:t>
            </a:r>
            <a:endParaRPr lang="zh-CN" altLang="en-US" dirty="0">
              <a:latin typeface="Arial "/>
              <a:ea typeface="Arial Unicode MS" pitchFamily="34" charset="-122"/>
              <a:cs typeface="Arial Unicode MS" pitchFamily="34" charset="-122"/>
            </a:endParaRPr>
          </a:p>
        </p:txBody>
      </p:sp>
      <p:sp>
        <p:nvSpPr>
          <p:cNvPr id="3" name="文本占位符 2"/>
          <p:cNvSpPr>
            <a:spLocks noGrp="1"/>
          </p:cNvSpPr>
          <p:nvPr>
            <p:ph type="body" sz="quarter" idx="11"/>
          </p:nvPr>
        </p:nvSpPr>
        <p:spPr>
          <a:xfrm>
            <a:off x="2143108" y="2428868"/>
            <a:ext cx="6715172" cy="1928826"/>
          </a:xfrm>
        </p:spPr>
        <p:txBody>
          <a:bodyPr/>
          <a:lstStyle/>
          <a:p>
            <a:r>
              <a:rPr lang="zh-CN" altLang="zh-CN" dirty="0" smtClean="0"/>
              <a:t>兵役登记</a:t>
            </a:r>
            <a:endParaRPr lang="zh-CN" altLang="en-US" dirty="0" smtClean="0">
              <a:cs typeface="+mn-ea"/>
              <a:sym typeface="+mn-lt"/>
            </a:endParaRPr>
          </a:p>
        </p:txBody>
      </p:sp>
    </p:spTree>
    <p:extLst>
      <p:ext uri="{BB962C8B-B14F-4D97-AF65-F5344CB8AC3E}">
        <p14:creationId xmlns:p14="http://schemas.microsoft.com/office/powerpoint/2010/main" xmlns="" val="901325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PLUS">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模板页面">
  <a:themeElements>
    <a:clrScheme name="Office 主题">
      <a:dk1>
        <a:srgbClr val="000000"/>
      </a:dk1>
      <a:lt1>
        <a:srgbClr val="FFFFFF"/>
      </a:lt1>
      <a:dk2>
        <a:srgbClr val="44546A"/>
      </a:dk2>
      <a:lt2>
        <a:srgbClr val="E7E6E6"/>
      </a:lt2>
      <a:accent1>
        <a:srgbClr val="5DB3B0"/>
      </a:accent1>
      <a:accent2>
        <a:srgbClr val="479796"/>
      </a:accent2>
      <a:accent3>
        <a:srgbClr val="009EB7"/>
      </a:accent3>
      <a:accent4>
        <a:srgbClr val="EDF0E9"/>
      </a:accent4>
      <a:accent5>
        <a:srgbClr val="4C4C4C"/>
      </a:accent5>
      <a:accent6>
        <a:srgbClr val="B2B2B2"/>
      </a:accent6>
      <a:hlink>
        <a:srgbClr val="0563C1"/>
      </a:hlink>
      <a:folHlink>
        <a:srgbClr val="954F72"/>
      </a:folHlink>
    </a:clrScheme>
    <a:fontScheme name="自定义 49">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2641</Words>
  <Application>Microsoft Office PowerPoint</Application>
  <PresentationFormat>全屏显示(4:3)</PresentationFormat>
  <Paragraphs>181</Paragraphs>
  <Slides>37</Slides>
  <Notes>4</Notes>
  <HiddenSlides>0</HiddenSlides>
  <MMClips>0</MMClips>
  <ScaleCrop>false</ScaleCrop>
  <HeadingPairs>
    <vt:vector size="4" baseType="variant">
      <vt:variant>
        <vt:lpstr>主题</vt:lpstr>
      </vt:variant>
      <vt:variant>
        <vt:i4>3</vt:i4>
      </vt:variant>
      <vt:variant>
        <vt:lpstr>幻灯片标题</vt:lpstr>
      </vt:variant>
      <vt:variant>
        <vt:i4>37</vt:i4>
      </vt:variant>
    </vt:vector>
  </HeadingPairs>
  <TitlesOfParts>
    <vt:vector size="40" baseType="lpstr">
      <vt:lpstr>Office 主题</vt:lpstr>
      <vt:lpstr>3_Office 主题</vt:lpstr>
      <vt:lpstr>模板页面</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微软用户</cp:lastModifiedBy>
  <cp:revision>85</cp:revision>
  <dcterms:created xsi:type="dcterms:W3CDTF">2017-04-17T03:27:59Z</dcterms:created>
  <dcterms:modified xsi:type="dcterms:W3CDTF">2017-04-18T02:08:52Z</dcterms:modified>
</cp:coreProperties>
</file>